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56" r:id="rId2"/>
    <p:sldId id="329" r:id="rId3"/>
    <p:sldId id="258" r:id="rId4"/>
    <p:sldId id="270" r:id="rId5"/>
    <p:sldId id="259" r:id="rId6"/>
    <p:sldId id="300" r:id="rId7"/>
    <p:sldId id="298" r:id="rId8"/>
    <p:sldId id="305" r:id="rId9"/>
    <p:sldId id="261" r:id="rId10"/>
    <p:sldId id="271" r:id="rId11"/>
    <p:sldId id="283" r:id="rId12"/>
    <p:sldId id="303" r:id="rId13"/>
    <p:sldId id="304" r:id="rId14"/>
    <p:sldId id="312" r:id="rId15"/>
    <p:sldId id="267" r:id="rId16"/>
    <p:sldId id="291" r:id="rId17"/>
    <p:sldId id="299" r:id="rId18"/>
    <p:sldId id="297" r:id="rId19"/>
    <p:sldId id="272" r:id="rId20"/>
    <p:sldId id="295" r:id="rId21"/>
    <p:sldId id="273" r:id="rId22"/>
    <p:sldId id="293" r:id="rId23"/>
    <p:sldId id="292" r:id="rId24"/>
    <p:sldId id="294" r:id="rId25"/>
    <p:sldId id="257" r:id="rId26"/>
    <p:sldId id="306" r:id="rId27"/>
    <p:sldId id="308" r:id="rId28"/>
    <p:sldId id="309" r:id="rId29"/>
    <p:sldId id="307" r:id="rId30"/>
    <p:sldId id="310" r:id="rId31"/>
    <p:sldId id="274" r:id="rId32"/>
    <p:sldId id="264" r:id="rId33"/>
    <p:sldId id="282" r:id="rId34"/>
    <p:sldId id="320" r:id="rId35"/>
    <p:sldId id="311" r:id="rId36"/>
    <p:sldId id="314" r:id="rId37"/>
    <p:sldId id="313" r:id="rId38"/>
    <p:sldId id="315" r:id="rId39"/>
    <p:sldId id="281" r:id="rId40"/>
    <p:sldId id="328" r:id="rId41"/>
    <p:sldId id="280" r:id="rId42"/>
    <p:sldId id="321" r:id="rId43"/>
    <p:sldId id="326" r:id="rId44"/>
    <p:sldId id="325" r:id="rId45"/>
    <p:sldId id="327" r:id="rId46"/>
    <p:sldId id="265" r:id="rId47"/>
    <p:sldId id="284" r:id="rId48"/>
    <p:sldId id="285" r:id="rId49"/>
    <p:sldId id="322" r:id="rId50"/>
    <p:sldId id="323" r:id="rId51"/>
    <p:sldId id="288" r:id="rId52"/>
    <p:sldId id="324" r:id="rId53"/>
    <p:sldId id="289" r:id="rId54"/>
    <p:sldId id="290" r:id="rId55"/>
    <p:sldId id="316" r:id="rId56"/>
    <p:sldId id="296" r:id="rId57"/>
    <p:sldId id="286" r:id="rId58"/>
    <p:sldId id="269" r:id="rId59"/>
    <p:sldId id="317" r:id="rId60"/>
    <p:sldId id="318" r:id="rId61"/>
    <p:sldId id="276" r:id="rId62"/>
    <p:sldId id="277" r:id="rId63"/>
    <p:sldId id="275" r:id="rId64"/>
    <p:sldId id="278" r:id="rId65"/>
    <p:sldId id="279" r:id="rId66"/>
    <p:sldId id="319" r:id="rId67"/>
    <p:sldId id="301" r:id="rId68"/>
    <p:sldId id="302" r:id="rId69"/>
    <p:sldId id="268" r:id="rId70"/>
    <p:sldId id="330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BCA157-2B4E-440C-B4C2-F8BD6826ED3A}" type="datetimeFigureOut">
              <a:rPr lang="en-CA" smtClean="0"/>
              <a:t>04/06/2013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C0E20-5CC2-4736-B037-FC127BEF01D4}" type="slidenum">
              <a:rPr lang="en-CA" smtClean="0"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It might be a worthwhile project to replace the lost bust of Simon </a:t>
            </a:r>
            <a:r>
              <a:rPr lang="en-CA" dirty="0" err="1" smtClean="0"/>
              <a:t>Leiser</a:t>
            </a:r>
            <a:r>
              <a:rPr lang="en-CA" dirty="0" smtClean="0"/>
              <a:t> in the Royal Theatre lobby. See if there’s any interest in a collaborative project between Victoria Freemasons (Vancouver &amp; Quadra Lodge #2 might be an obvious leader</a:t>
            </a:r>
            <a:r>
              <a:rPr lang="en-CA" baseline="0" dirty="0" smtClean="0"/>
              <a:t> in such a project since Simon </a:t>
            </a:r>
            <a:r>
              <a:rPr lang="en-CA" baseline="0" dirty="0" err="1" smtClean="0"/>
              <a:t>Leiser</a:t>
            </a:r>
            <a:r>
              <a:rPr lang="en-CA" baseline="0" dirty="0" smtClean="0"/>
              <a:t> was a member of V&amp;Q for decades) </a:t>
            </a:r>
            <a:r>
              <a:rPr lang="en-CA" dirty="0" smtClean="0"/>
              <a:t>and Temple Beth </a:t>
            </a:r>
            <a:r>
              <a:rPr lang="en-CA" dirty="0" err="1" smtClean="0"/>
              <a:t>Emanu</a:t>
            </a:r>
            <a:r>
              <a:rPr lang="en-CA" dirty="0" smtClean="0"/>
              <a:t>-el.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C0E20-5CC2-4736-B037-FC127BEF01D4}" type="slidenum">
              <a:rPr lang="en-CA" smtClean="0"/>
              <a:t>37</a:t>
            </a:fld>
            <a:endParaRPr lang="en-C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This photo is from the Jewish Museum and Archives of BC, which lists it as being taken in Nanaimo. I think they’re wrong about that; I think it was in Ladysmith (or Wellington, as it was originally known at the time). The notice in slide 40 shows that Moses Hamburger was running Simon </a:t>
            </a:r>
            <a:r>
              <a:rPr lang="en-CA" dirty="0" err="1" smtClean="0"/>
              <a:t>Leiser’s</a:t>
            </a:r>
            <a:r>
              <a:rPr lang="en-CA" dirty="0" smtClean="0"/>
              <a:t> business in Wellington</a:t>
            </a:r>
            <a:r>
              <a:rPr lang="en-CA" baseline="0" dirty="0" smtClean="0"/>
              <a:t> in partnership with Simon </a:t>
            </a:r>
            <a:r>
              <a:rPr lang="en-CA" baseline="0" dirty="0" err="1" smtClean="0"/>
              <a:t>Leiser</a:t>
            </a:r>
            <a:r>
              <a:rPr lang="en-CA" baseline="0" dirty="0" smtClean="0"/>
              <a:t>. Hamburger was Simon </a:t>
            </a:r>
            <a:r>
              <a:rPr lang="en-CA" baseline="0" dirty="0" err="1" smtClean="0"/>
              <a:t>Leiser’s</a:t>
            </a:r>
            <a:r>
              <a:rPr lang="en-CA" baseline="0" dirty="0" smtClean="0"/>
              <a:t> son in law. Moses hamburger was also a member of St. John’s Lodge #21 in Wellington, so all evidence suggests he and his business operations were in Wellington/Ladysmith, not in Nanaimo. Contact Jewish Museum and Archives of BC and tell them about this so they can correct their info.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C0E20-5CC2-4736-B037-FC127BEF01D4}" type="slidenum">
              <a:rPr lang="en-CA" smtClean="0"/>
              <a:t>39</a:t>
            </a:fld>
            <a:endParaRPr lang="en-C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The day after I did this presentation, the </a:t>
            </a:r>
            <a:r>
              <a:rPr lang="en-CA" dirty="0" err="1" smtClean="0"/>
              <a:t>Naden</a:t>
            </a:r>
            <a:r>
              <a:rPr lang="en-CA" dirty="0" smtClean="0"/>
              <a:t> Band performed a composition by Samuel Davies Schultz as the parade went from the</a:t>
            </a:r>
            <a:r>
              <a:rPr lang="en-CA" baseline="0" dirty="0" smtClean="0"/>
              <a:t> Masonic Temple to Temple Beth </a:t>
            </a:r>
            <a:r>
              <a:rPr lang="en-CA" baseline="0" dirty="0" err="1" smtClean="0"/>
              <a:t>Emanu</a:t>
            </a:r>
            <a:r>
              <a:rPr lang="en-CA" baseline="0" dirty="0" smtClean="0"/>
              <a:t>-el on 2 June 2013.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C0E20-5CC2-4736-B037-FC127BEF01D4}" type="slidenum">
              <a:rPr lang="en-CA" smtClean="0"/>
              <a:t>66</a:t>
            </a:fld>
            <a:endParaRPr lang="en-C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This friendly neighbourhood cat accompanied me throughout Victoria Jewish Cemetery for about half an hour while I was doing research. If she was a feral cat I would have adopted her on the spot.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C0E20-5CC2-4736-B037-FC127BEF01D4}" type="slidenum">
              <a:rPr lang="en-CA" smtClean="0"/>
              <a:t>70</a:t>
            </a:fld>
            <a:endParaRPr lang="en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048AF-E51A-47F3-83CF-A2A29A940C8D}" type="datetimeFigureOut">
              <a:rPr lang="en-CA" smtClean="0"/>
              <a:pPr/>
              <a:t>04/06/2013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3C03E-14C0-4A65-BECD-D58AE5B10E4E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048AF-E51A-47F3-83CF-A2A29A940C8D}" type="datetimeFigureOut">
              <a:rPr lang="en-CA" smtClean="0"/>
              <a:pPr/>
              <a:t>04/06/2013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3C03E-14C0-4A65-BECD-D58AE5B10E4E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048AF-E51A-47F3-83CF-A2A29A940C8D}" type="datetimeFigureOut">
              <a:rPr lang="en-CA" smtClean="0"/>
              <a:pPr/>
              <a:t>04/06/2013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3C03E-14C0-4A65-BECD-D58AE5B10E4E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048AF-E51A-47F3-83CF-A2A29A940C8D}" type="datetimeFigureOut">
              <a:rPr lang="en-CA" smtClean="0"/>
              <a:pPr/>
              <a:t>04/06/2013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3C03E-14C0-4A65-BECD-D58AE5B10E4E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048AF-E51A-47F3-83CF-A2A29A940C8D}" type="datetimeFigureOut">
              <a:rPr lang="en-CA" smtClean="0"/>
              <a:pPr/>
              <a:t>04/06/2013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3C03E-14C0-4A65-BECD-D58AE5B10E4E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048AF-E51A-47F3-83CF-A2A29A940C8D}" type="datetimeFigureOut">
              <a:rPr lang="en-CA" smtClean="0"/>
              <a:pPr/>
              <a:t>04/06/2013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3C03E-14C0-4A65-BECD-D58AE5B10E4E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048AF-E51A-47F3-83CF-A2A29A940C8D}" type="datetimeFigureOut">
              <a:rPr lang="en-CA" smtClean="0"/>
              <a:pPr/>
              <a:t>04/06/2013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3C03E-14C0-4A65-BECD-D58AE5B10E4E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048AF-E51A-47F3-83CF-A2A29A940C8D}" type="datetimeFigureOut">
              <a:rPr lang="en-CA" smtClean="0"/>
              <a:pPr/>
              <a:t>04/06/2013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3C03E-14C0-4A65-BECD-D58AE5B10E4E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048AF-E51A-47F3-83CF-A2A29A940C8D}" type="datetimeFigureOut">
              <a:rPr lang="en-CA" smtClean="0"/>
              <a:pPr/>
              <a:t>04/06/2013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3C03E-14C0-4A65-BECD-D58AE5B10E4E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048AF-E51A-47F3-83CF-A2A29A940C8D}" type="datetimeFigureOut">
              <a:rPr lang="en-CA" smtClean="0"/>
              <a:pPr/>
              <a:t>04/06/2013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3C03E-14C0-4A65-BECD-D58AE5B10E4E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048AF-E51A-47F3-83CF-A2A29A940C8D}" type="datetimeFigureOut">
              <a:rPr lang="en-CA" smtClean="0"/>
              <a:pPr/>
              <a:t>04/06/2013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3C03E-14C0-4A65-BECD-D58AE5B10E4E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048AF-E51A-47F3-83CF-A2A29A940C8D}" type="datetimeFigureOut">
              <a:rPr lang="en-CA" smtClean="0"/>
              <a:pPr/>
              <a:t>04/06/2013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3C03E-14C0-4A65-BECD-D58AE5B10E4E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92696"/>
            <a:ext cx="7772400" cy="2592289"/>
          </a:xfrm>
        </p:spPr>
        <p:txBody>
          <a:bodyPr/>
          <a:lstStyle/>
          <a:p>
            <a:r>
              <a:rPr lang="en-CA" dirty="0" smtClean="0"/>
              <a:t>Some Prominent Jewish Freemasons In Victoria’s History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17032"/>
            <a:ext cx="6400800" cy="2736304"/>
          </a:xfrm>
        </p:spPr>
        <p:txBody>
          <a:bodyPr>
            <a:normAutofit lnSpcReduction="10000"/>
          </a:bodyPr>
          <a:lstStyle/>
          <a:p>
            <a:r>
              <a:rPr lang="en-CA" sz="1800" dirty="0" smtClean="0"/>
              <a:t>Prepared and Presented By</a:t>
            </a:r>
          </a:p>
          <a:p>
            <a:endParaRPr lang="en-CA" sz="1800" dirty="0"/>
          </a:p>
          <a:p>
            <a:r>
              <a:rPr lang="en-CA" sz="1800" dirty="0" err="1" smtClean="0"/>
              <a:t>Wor</a:t>
            </a:r>
            <a:r>
              <a:rPr lang="en-CA" sz="1800" dirty="0" smtClean="0"/>
              <a:t>. Brother Mark Anderson</a:t>
            </a:r>
          </a:p>
          <a:p>
            <a:r>
              <a:rPr lang="en-CA" sz="1800" dirty="0" smtClean="0"/>
              <a:t>Temple Lodge, No. 33</a:t>
            </a:r>
          </a:p>
          <a:p>
            <a:r>
              <a:rPr lang="en-CA" sz="1800" dirty="0" smtClean="0"/>
              <a:t>Duncan, B.C. </a:t>
            </a:r>
          </a:p>
          <a:p>
            <a:endParaRPr lang="en-CA" sz="1800" dirty="0"/>
          </a:p>
          <a:p>
            <a:r>
              <a:rPr lang="en-CA" sz="1800" dirty="0" smtClean="0"/>
              <a:t>For the 150</a:t>
            </a:r>
            <a:r>
              <a:rPr lang="en-CA" sz="1800" baseline="30000" dirty="0" smtClean="0"/>
              <a:t>th</a:t>
            </a:r>
            <a:r>
              <a:rPr lang="en-CA" sz="1800" dirty="0" smtClean="0"/>
              <a:t> Anniversary Commemoration of the Cornerstone Laying Ceremony of Temple Beth </a:t>
            </a:r>
            <a:r>
              <a:rPr lang="en-CA" sz="1800" dirty="0" err="1" smtClean="0"/>
              <a:t>Emanu</a:t>
            </a:r>
            <a:r>
              <a:rPr lang="en-CA" sz="1800" dirty="0" smtClean="0"/>
              <a:t>-el, Victoria, B.C.</a:t>
            </a:r>
          </a:p>
          <a:p>
            <a:r>
              <a:rPr lang="en-CA" sz="1800" dirty="0" smtClean="0"/>
              <a:t>1-2 June 2013</a:t>
            </a:r>
            <a:endParaRPr lang="en-CA" sz="1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610744" cy="923702"/>
          </a:xfrm>
        </p:spPr>
        <p:txBody>
          <a:bodyPr>
            <a:normAutofit/>
          </a:bodyPr>
          <a:lstStyle/>
          <a:p>
            <a:pPr algn="ctr"/>
            <a:r>
              <a:rPr lang="en-CA" sz="2800" dirty="0" smtClean="0"/>
              <a:t>Judah Philip Davies</a:t>
            </a:r>
            <a:br>
              <a:rPr lang="en-CA" sz="2800" dirty="0" smtClean="0"/>
            </a:br>
            <a:r>
              <a:rPr lang="en-CA" dirty="0" smtClean="0"/>
              <a:t>(died September 1879, aged 58)</a:t>
            </a:r>
            <a:endParaRPr lang="en-CA" dirty="0"/>
          </a:p>
        </p:txBody>
      </p:sp>
      <p:pic>
        <p:nvPicPr>
          <p:cNvPr id="5" name="Content Placeholder 4" descr="J P Davies-Colonist 14 Nov 1868 p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34054" y="207297"/>
            <a:ext cx="4198386" cy="602563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466728" cy="4691063"/>
          </a:xfrm>
        </p:spPr>
        <p:txBody>
          <a:bodyPr/>
          <a:lstStyle/>
          <a:p>
            <a:r>
              <a:rPr lang="en-CA" dirty="0" smtClean="0"/>
              <a:t>Advertisement for J.P. Davies &amp; Co.,  in British Colonist, 14 November 1868.</a:t>
            </a:r>
          </a:p>
          <a:p>
            <a:endParaRPr lang="en-CA" dirty="0" smtClean="0"/>
          </a:p>
          <a:p>
            <a:r>
              <a:rPr lang="en-CA" dirty="0" smtClean="0"/>
              <a:t>- His business  is described as “Auctioneers and Commission Merchant”</a:t>
            </a:r>
          </a:p>
          <a:p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His business premises is described as  “Fireproof Stone Building, Wharf Street near Yates.” This is likely the building now at 1218 Wharf Street,</a:t>
            </a:r>
          </a:p>
          <a:p>
            <a:pPr>
              <a:buFontTx/>
              <a:buChar char="-"/>
            </a:pPr>
            <a:endParaRPr lang="en-CA" dirty="0" smtClean="0"/>
          </a:p>
          <a:p>
            <a:pPr>
              <a:buFontTx/>
              <a:buChar char="-"/>
            </a:pPr>
            <a:endParaRPr lang="en-CA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3610744" cy="864096"/>
          </a:xfrm>
        </p:spPr>
        <p:txBody>
          <a:bodyPr>
            <a:normAutofit/>
          </a:bodyPr>
          <a:lstStyle/>
          <a:p>
            <a:pPr algn="ctr"/>
            <a:r>
              <a:rPr lang="en-CA" sz="2800" dirty="0" smtClean="0"/>
              <a:t>Judah Philip Davies</a:t>
            </a:r>
            <a:br>
              <a:rPr lang="en-CA" sz="2800" dirty="0" smtClean="0"/>
            </a:br>
            <a:r>
              <a:rPr lang="en-CA" dirty="0" smtClean="0"/>
              <a:t>(died September 1879, aged 58)</a:t>
            </a:r>
            <a:endParaRPr lang="en-CA" dirty="0"/>
          </a:p>
        </p:txBody>
      </p:sp>
      <p:pic>
        <p:nvPicPr>
          <p:cNvPr id="5" name="Content Placeholder 4" descr="J P Davies-22 Oct 1872 p3 HMS Sparrowhawk cropp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60032" y="188640"/>
            <a:ext cx="3600400" cy="649601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682752" cy="4691063"/>
          </a:xfrm>
        </p:spPr>
        <p:txBody>
          <a:bodyPr/>
          <a:lstStyle/>
          <a:p>
            <a:r>
              <a:rPr lang="en-CA" dirty="0" smtClean="0"/>
              <a:t>1872 Advertisement For Auction Sale of a Royal Navy ship, H.M.S. </a:t>
            </a:r>
            <a:r>
              <a:rPr lang="en-CA" dirty="0" err="1" smtClean="0"/>
              <a:t>Sparrowhawk</a:t>
            </a:r>
            <a:r>
              <a:rPr lang="en-CA" dirty="0" smtClean="0"/>
              <a:t>, at Esquimalt Naval Yard.</a:t>
            </a:r>
          </a:p>
          <a:p>
            <a:endParaRPr lang="en-CA" dirty="0" smtClean="0"/>
          </a:p>
          <a:p>
            <a:r>
              <a:rPr lang="en-CA" dirty="0" smtClean="0"/>
              <a:t>Judah Philip Davies was the Royal Navy’s designated auctioneer for the Esquimalt base and the B.C. Coast. Upon his death, his son Joshua Davies assumed that position.</a:t>
            </a:r>
          </a:p>
          <a:p>
            <a:endParaRPr lang="en-CA" dirty="0" smtClean="0"/>
          </a:p>
          <a:p>
            <a:endParaRPr lang="en-CA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en-CA" sz="2400" dirty="0" smtClean="0"/>
              <a:t>Judah </a:t>
            </a:r>
            <a:r>
              <a:rPr lang="en-CA" sz="2400" dirty="0" err="1" smtClean="0"/>
              <a:t>Philllip</a:t>
            </a:r>
            <a:r>
              <a:rPr lang="en-CA" sz="2400" dirty="0" smtClean="0"/>
              <a:t> Davies</a:t>
            </a:r>
            <a:br>
              <a:rPr lang="en-CA" sz="2400" dirty="0" smtClean="0"/>
            </a:br>
            <a:r>
              <a:rPr lang="en-CA" sz="2400" dirty="0" smtClean="0"/>
              <a:t>was also a leading member of the I.O.O.F.</a:t>
            </a:r>
            <a:br>
              <a:rPr lang="en-CA" sz="2400" dirty="0" smtClean="0"/>
            </a:br>
            <a:r>
              <a:rPr lang="en-CA" sz="2000" dirty="0" smtClean="0"/>
              <a:t>This building at Fort and Wharf Streets contained the I.O.O.F. meeting rooms on the second floor between 1865 and </a:t>
            </a:r>
            <a:r>
              <a:rPr lang="en-CA" sz="2000" dirty="0" smtClean="0"/>
              <a:t>1879. </a:t>
            </a:r>
            <a:r>
              <a:rPr lang="en-CA" sz="2000" dirty="0" smtClean="0"/>
              <a:t>It was designed by a Freemason, Richard Lewis.</a:t>
            </a:r>
            <a:endParaRPr lang="en-CA" sz="2000" dirty="0"/>
          </a:p>
        </p:txBody>
      </p:sp>
      <p:pic>
        <p:nvPicPr>
          <p:cNvPr id="4" name="Content Placeholder 3" descr="Fort St-500-at Wharf-18Aug2005 cropped copy low r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600200"/>
            <a:ext cx="8136903" cy="5135704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/>
          </a:bodyPr>
          <a:lstStyle/>
          <a:p>
            <a:r>
              <a:rPr lang="en-CA" sz="2000" dirty="0" smtClean="0"/>
              <a:t>J.P. Davies &amp; Co. </a:t>
            </a:r>
            <a:br>
              <a:rPr lang="en-CA" sz="2000" dirty="0" smtClean="0"/>
            </a:br>
            <a:r>
              <a:rPr lang="en-CA" sz="2000" dirty="0" smtClean="0"/>
              <a:t>maintained its business premises in this stone building at 1218 Wharf St.</a:t>
            </a:r>
            <a:endParaRPr lang="en-CA" sz="2000" dirty="0"/>
          </a:p>
        </p:txBody>
      </p:sp>
      <p:pic>
        <p:nvPicPr>
          <p:cNvPr id="4" name="Content Placeholder 3" descr="Wharf St-1218-25Aug2005 low r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000863"/>
            <a:ext cx="7632847" cy="5724635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en-CA" sz="2400" dirty="0" smtClean="0"/>
              <a:t>These iron support beams are interesting original architectural features of 1218 Wharf Street, formerly the business premises of J.P. Davies &amp; Co.</a:t>
            </a:r>
            <a:endParaRPr lang="en-CA" sz="2400" dirty="0"/>
          </a:p>
        </p:txBody>
      </p:sp>
      <p:pic>
        <p:nvPicPr>
          <p:cNvPr id="5" name="Content Placeholder 4" descr="Wharf St-1218-exposed iron columns-25Aug2005 low re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363435"/>
            <a:ext cx="3600399" cy="5410489"/>
          </a:xfrm>
        </p:spPr>
      </p:pic>
      <p:pic>
        <p:nvPicPr>
          <p:cNvPr id="6" name="Content Placeholder 5" descr="Wharf St-1218-iron column-25Aug2005 low res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99992" y="1412776"/>
            <a:ext cx="4005312" cy="5340416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44824"/>
          </a:xfrm>
        </p:spPr>
        <p:txBody>
          <a:bodyPr>
            <a:normAutofit fontScale="90000"/>
          </a:bodyPr>
          <a:lstStyle/>
          <a:p>
            <a:r>
              <a:rPr lang="en-CA" sz="3200" dirty="0" smtClean="0"/>
              <a:t/>
            </a:r>
            <a:br>
              <a:rPr lang="en-CA" sz="3200" dirty="0" smtClean="0"/>
            </a:br>
            <a:r>
              <a:rPr lang="en-CA" sz="3200" dirty="0" smtClean="0"/>
              <a:t>Judah Philip Davies</a:t>
            </a:r>
            <a:br>
              <a:rPr lang="en-CA" sz="3200" dirty="0" smtClean="0"/>
            </a:br>
            <a:r>
              <a:rPr lang="en-CA" sz="2700" dirty="0" smtClean="0"/>
              <a:t> family grave site</a:t>
            </a:r>
            <a:r>
              <a:rPr lang="en-CA" sz="3200" dirty="0" smtClean="0"/>
              <a:t/>
            </a:r>
            <a:br>
              <a:rPr lang="en-CA" sz="3200" dirty="0" smtClean="0"/>
            </a:br>
            <a:r>
              <a:rPr lang="en-CA" sz="2400" dirty="0" smtClean="0"/>
              <a:t>Victoria Jewish Cemetery</a:t>
            </a:r>
            <a:br>
              <a:rPr lang="en-CA" sz="2400" dirty="0" smtClean="0"/>
            </a:br>
            <a:r>
              <a:rPr lang="en-CA" sz="2000" dirty="0" smtClean="0"/>
              <a:t>A January 1881 newspaper report indicates a 15 foot marble column, carved from Beaver Cove marble by Mortimer &amp; Reed, was placed on the granite base of this tomb. No sign of it remains.</a:t>
            </a:r>
            <a:endParaRPr lang="en-CA" sz="2000" dirty="0"/>
          </a:p>
        </p:txBody>
      </p:sp>
      <p:pic>
        <p:nvPicPr>
          <p:cNvPr id="5" name="Content Placeholder 4" descr="Joshua P Davies-16 Feb 2009-P2160264 low res copy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492896"/>
            <a:ext cx="4996565" cy="3672408"/>
          </a:xfrm>
        </p:spPr>
      </p:pic>
      <p:pic>
        <p:nvPicPr>
          <p:cNvPr id="6" name="Content Placeholder 5" descr="Joshua P Davies-16 Feb 2009-P2160266 low res copy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436096" y="2276872"/>
            <a:ext cx="3384376" cy="4581128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995710"/>
          </a:xfrm>
        </p:spPr>
        <p:txBody>
          <a:bodyPr>
            <a:normAutofit fontScale="90000"/>
          </a:bodyPr>
          <a:lstStyle/>
          <a:p>
            <a:pPr algn="ctr"/>
            <a:r>
              <a:rPr lang="en-CA" sz="2700" dirty="0" smtClean="0"/>
              <a:t>Joshua Phillip Davies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(1846 – 1903)</a:t>
            </a:r>
            <a:endParaRPr lang="en-CA" dirty="0"/>
          </a:p>
        </p:txBody>
      </p:sp>
      <p:pic>
        <p:nvPicPr>
          <p:cNvPr id="5" name="Content Placeholder 4" descr="Joshua P Davies-photo-Colonist 6 June 1903 p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23927" y="0"/>
            <a:ext cx="5058163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 smtClean="0"/>
              <a:t>His name appears in the Vancouver &amp; Quadra Lodge, No. 2 membership book as the 21</a:t>
            </a:r>
            <a:r>
              <a:rPr lang="en-CA" baseline="30000" dirty="0" smtClean="0"/>
              <a:t>st</a:t>
            </a:r>
            <a:r>
              <a:rPr lang="en-CA" dirty="0" smtClean="0"/>
              <a:t> member of the Lodge.</a:t>
            </a:r>
          </a:p>
          <a:p>
            <a:endParaRPr lang="en-CA" dirty="0" smtClean="0"/>
          </a:p>
          <a:p>
            <a:r>
              <a:rPr lang="en-CA" dirty="0" smtClean="0"/>
              <a:t>His occupation is listed as “auctioneer” but unfortunately no further details appear in the V&amp;Q membership book</a:t>
            </a:r>
          </a:p>
          <a:p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He was also a member of the Independent Order of </a:t>
            </a:r>
            <a:r>
              <a:rPr lang="en-CA" dirty="0" err="1" smtClean="0"/>
              <a:t>Oddfellows</a:t>
            </a:r>
            <a:r>
              <a:rPr lang="en-CA" dirty="0" smtClean="0"/>
              <a:t>, serving as Grand Master of the I.O.O.F. In 1887-1888.</a:t>
            </a:r>
          </a:p>
          <a:p>
            <a:pPr>
              <a:buFontTx/>
              <a:buChar char="-"/>
            </a:pPr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One of the leading auctioneers in the Province.  He auctioned the first lots to be sold on the City of Vancouver </a:t>
            </a:r>
            <a:r>
              <a:rPr lang="en-CA" dirty="0" err="1" smtClean="0"/>
              <a:t>townsite</a:t>
            </a:r>
            <a:r>
              <a:rPr lang="en-CA" dirty="0" smtClean="0"/>
              <a:t>.</a:t>
            </a:r>
          </a:p>
          <a:p>
            <a:endParaRPr lang="en-CA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51694"/>
          </a:xfrm>
        </p:spPr>
        <p:txBody>
          <a:bodyPr/>
          <a:lstStyle/>
          <a:p>
            <a:pPr algn="ctr"/>
            <a:r>
              <a:rPr lang="en-CA" sz="2400" dirty="0" smtClean="0"/>
              <a:t>Joshua Phillip Davies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 (1846 – 1903)</a:t>
            </a:r>
            <a:endParaRPr lang="en-CA" dirty="0"/>
          </a:p>
        </p:txBody>
      </p:sp>
      <p:pic>
        <p:nvPicPr>
          <p:cNvPr id="5" name="Content Placeholder 4" descr="Joshua Davies-GM 1887-88-PC080193 cropped copy low r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06088" y="173873"/>
            <a:ext cx="4814384" cy="663089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 smtClean="0"/>
              <a:t>One of the leading figures in the formation of the Royal Jubilee Hospital. (Simon </a:t>
            </a:r>
            <a:r>
              <a:rPr lang="en-CA" dirty="0" err="1" smtClean="0"/>
              <a:t>Leiser</a:t>
            </a:r>
            <a:r>
              <a:rPr lang="en-CA" dirty="0" smtClean="0"/>
              <a:t> was another prominent contributor to the Jubilee Hospital) </a:t>
            </a:r>
          </a:p>
          <a:p>
            <a:endParaRPr lang="en-CA" dirty="0" smtClean="0"/>
          </a:p>
          <a:p>
            <a:r>
              <a:rPr lang="en-CA" dirty="0" smtClean="0"/>
              <a:t>Served on the Jubilee Hospital Board, including two terms as President.</a:t>
            </a:r>
          </a:p>
          <a:p>
            <a:endParaRPr lang="en-CA" dirty="0" smtClean="0"/>
          </a:p>
          <a:p>
            <a:r>
              <a:rPr lang="en-CA" dirty="0" smtClean="0"/>
              <a:t>Served on the Victoria Board of Trade.</a:t>
            </a:r>
          </a:p>
          <a:p>
            <a:endParaRPr lang="en-CA" dirty="0" smtClean="0"/>
          </a:p>
          <a:p>
            <a:r>
              <a:rPr lang="en-CA" dirty="0" smtClean="0"/>
              <a:t>Prominent in the I.O.O.F., serving two terms as Grand Master. He was instrumental in building the current I.O.O.F. Hall on Douglas Street.</a:t>
            </a:r>
          </a:p>
          <a:p>
            <a:endParaRPr lang="en-CA" dirty="0" smtClean="0"/>
          </a:p>
          <a:p>
            <a:r>
              <a:rPr lang="en-CA" dirty="0" smtClean="0"/>
              <a:t>One of the pioneer investors and developers in the Kootenay region of B.C.</a:t>
            </a:r>
          </a:p>
          <a:p>
            <a:endParaRPr lang="en-CA" dirty="0" smtClean="0"/>
          </a:p>
          <a:p>
            <a:endParaRPr lang="en-CA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923702"/>
          </a:xfrm>
        </p:spPr>
        <p:txBody>
          <a:bodyPr>
            <a:normAutofit/>
          </a:bodyPr>
          <a:lstStyle/>
          <a:p>
            <a:pPr algn="ctr"/>
            <a:r>
              <a:rPr lang="en-CA" sz="2400" dirty="0" smtClean="0"/>
              <a:t>Joshua Philip Davies</a:t>
            </a:r>
            <a:br>
              <a:rPr lang="en-CA" sz="2400" dirty="0" smtClean="0"/>
            </a:br>
            <a:r>
              <a:rPr lang="en-CA" sz="2400" dirty="0" smtClean="0"/>
              <a:t> </a:t>
            </a:r>
            <a:r>
              <a:rPr lang="en-CA" dirty="0" smtClean="0"/>
              <a:t>(1846 – 1903)</a:t>
            </a:r>
            <a:endParaRPr lang="en-CA" dirty="0"/>
          </a:p>
        </p:txBody>
      </p:sp>
      <p:pic>
        <p:nvPicPr>
          <p:cNvPr id="5" name="Content Placeholder 4" descr="Joshua Davies tomb inscription-VJC-8 May 2013-P5080970 low r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36007" y="177039"/>
            <a:ext cx="4812457" cy="641660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 smtClean="0"/>
              <a:t>The marker for Joshua Philip Davies in the Davies family plot in Victoria Jewish Cemetery.</a:t>
            </a:r>
            <a:endParaRPr lang="en-CA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51694"/>
          </a:xfrm>
        </p:spPr>
        <p:txBody>
          <a:bodyPr/>
          <a:lstStyle/>
          <a:p>
            <a:pPr algn="ctr"/>
            <a:r>
              <a:rPr lang="en-CA" sz="2800" dirty="0" smtClean="0"/>
              <a:t>Henry Nathan, Jr.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(1842 – 1914)</a:t>
            </a:r>
            <a:endParaRPr lang="en-CA" dirty="0"/>
          </a:p>
        </p:txBody>
      </p:sp>
      <p:pic>
        <p:nvPicPr>
          <p:cNvPr id="5" name="Content Placeholder 4" descr="Henry W Nathan-P4110391 cropped copy-low r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53279" y="273050"/>
            <a:ext cx="3555291" cy="585311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CA" dirty="0" smtClean="0"/>
              <a:t>Born London, England on 3 September 1842. Died in London, England on 25 February 1914</a:t>
            </a:r>
          </a:p>
          <a:p>
            <a:pPr>
              <a:buFontTx/>
              <a:buChar char="-"/>
            </a:pPr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First Junior Grand Warden of Grand Lodge of B.C. In 1871</a:t>
            </a:r>
          </a:p>
          <a:p>
            <a:pPr>
              <a:buFontTx/>
              <a:buChar char="-"/>
            </a:pPr>
            <a:r>
              <a:rPr lang="en-CA" dirty="0" smtClean="0"/>
              <a:t>Member of Parliament  for Victoria 1871 – 1874</a:t>
            </a:r>
          </a:p>
          <a:p>
            <a:pPr>
              <a:buFontTx/>
              <a:buChar char="-"/>
            </a:pPr>
            <a:r>
              <a:rPr lang="en-CA" dirty="0" smtClean="0"/>
              <a:t>- First member of Parliament for Victoria following B.C.’s entry into Confederation in 1871</a:t>
            </a:r>
          </a:p>
          <a:p>
            <a:pPr>
              <a:buFontTx/>
              <a:buChar char="-"/>
            </a:pPr>
            <a:r>
              <a:rPr lang="en-CA" dirty="0" smtClean="0"/>
              <a:t>- Elected to Parliament as a Liberal</a:t>
            </a:r>
          </a:p>
          <a:p>
            <a:pPr>
              <a:buFontTx/>
              <a:buChar char="-"/>
            </a:pPr>
            <a:r>
              <a:rPr lang="en-CA" dirty="0" smtClean="0"/>
              <a:t>- Member of Congregation Beth </a:t>
            </a:r>
            <a:r>
              <a:rPr lang="en-CA" dirty="0" err="1" smtClean="0"/>
              <a:t>Emanu</a:t>
            </a:r>
            <a:r>
              <a:rPr lang="en-CA" dirty="0" smtClean="0"/>
              <a:t>-el</a:t>
            </a:r>
            <a:endParaRPr lang="en-CA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3600" dirty="0" smtClean="0"/>
              <a:t>Victoria Lodge, No. 1085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sz="1800" dirty="0" smtClean="0"/>
              <a:t>constituted 28 August 1860</a:t>
            </a:r>
            <a:br>
              <a:rPr lang="en-CA" sz="1800" dirty="0" smtClean="0"/>
            </a:br>
            <a:r>
              <a:rPr lang="en-CA" sz="1800" dirty="0" smtClean="0"/>
              <a:t>There were 10 Charter Members. Two were Jewish.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James Johnson Southgate, Merchant.</a:t>
            </a:r>
            <a:endParaRPr lang="en-CA" dirty="0" smtClean="0"/>
          </a:p>
          <a:p>
            <a:r>
              <a:rPr lang="en-US" dirty="0" smtClean="0"/>
              <a:t>George </a:t>
            </a:r>
            <a:r>
              <a:rPr lang="en-US" dirty="0" err="1" smtClean="0"/>
              <a:t>Pearkes</a:t>
            </a:r>
            <a:r>
              <a:rPr lang="en-US" dirty="0" smtClean="0"/>
              <a:t>, Solicitor.</a:t>
            </a:r>
            <a:endParaRPr lang="en-CA" dirty="0" smtClean="0"/>
          </a:p>
          <a:p>
            <a:r>
              <a:rPr lang="en-US" dirty="0" smtClean="0"/>
              <a:t>James N. </a:t>
            </a:r>
            <a:r>
              <a:rPr lang="en-US" dirty="0" err="1" smtClean="0"/>
              <a:t>Thain</a:t>
            </a:r>
            <a:r>
              <a:rPr lang="en-US" dirty="0" smtClean="0"/>
              <a:t>, Merchant.</a:t>
            </a:r>
            <a:endParaRPr lang="en-CA" dirty="0" smtClean="0"/>
          </a:p>
          <a:p>
            <a:r>
              <a:rPr lang="en-US" dirty="0" smtClean="0"/>
              <a:t>Amor de Cosmos, Editor.</a:t>
            </a:r>
            <a:endParaRPr lang="en-CA" dirty="0" smtClean="0"/>
          </a:p>
          <a:p>
            <a:r>
              <a:rPr lang="en-US" dirty="0" err="1" smtClean="0"/>
              <a:t>Kady</a:t>
            </a:r>
            <a:r>
              <a:rPr lang="en-US" dirty="0" smtClean="0"/>
              <a:t> </a:t>
            </a:r>
            <a:r>
              <a:rPr lang="en-US" dirty="0" err="1" smtClean="0"/>
              <a:t>Gambitz</a:t>
            </a:r>
            <a:r>
              <a:rPr lang="en-US" dirty="0" smtClean="0"/>
              <a:t>, Draper.</a:t>
            </a:r>
            <a:endParaRPr lang="en-CA" dirty="0" smtClean="0"/>
          </a:p>
          <a:p>
            <a:r>
              <a:rPr lang="en-US" dirty="0" smtClean="0"/>
              <a:t>Thomas Harris, Gentleman.</a:t>
            </a:r>
            <a:endParaRPr lang="en-CA" dirty="0" smtClean="0"/>
          </a:p>
          <a:p>
            <a:r>
              <a:rPr lang="en-US" dirty="0" smtClean="0"/>
              <a:t>Lumley Franklin, Broker.</a:t>
            </a:r>
            <a:endParaRPr lang="en-CA" dirty="0" smtClean="0"/>
          </a:p>
          <a:p>
            <a:r>
              <a:rPr lang="en-US" dirty="0" smtClean="0"/>
              <a:t>John T. Howard, Publican.</a:t>
            </a:r>
            <a:endParaRPr lang="en-CA" dirty="0" smtClean="0"/>
          </a:p>
          <a:p>
            <a:r>
              <a:rPr lang="en-US" dirty="0" smtClean="0"/>
              <a:t>William Henry </a:t>
            </a:r>
            <a:r>
              <a:rPr lang="en-US" dirty="0" err="1" smtClean="0"/>
              <a:t>Thain</a:t>
            </a:r>
            <a:r>
              <a:rPr lang="en-US" dirty="0" smtClean="0"/>
              <a:t>, Carrier.</a:t>
            </a:r>
            <a:endParaRPr lang="en-CA" dirty="0" smtClean="0"/>
          </a:p>
          <a:p>
            <a:r>
              <a:rPr lang="en-US" dirty="0" smtClean="0"/>
              <a:t>H. J. </a:t>
            </a:r>
            <a:r>
              <a:rPr lang="en-US" dirty="0" err="1" smtClean="0"/>
              <a:t>McDonell</a:t>
            </a:r>
            <a:r>
              <a:rPr lang="en-US" dirty="0" smtClean="0"/>
              <a:t> (vocation not given).</a:t>
            </a:r>
            <a:endParaRPr lang="en-CA" dirty="0" smtClean="0"/>
          </a:p>
          <a:p>
            <a:endParaRPr lang="en-CA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923702"/>
          </a:xfrm>
        </p:spPr>
        <p:txBody>
          <a:bodyPr/>
          <a:lstStyle/>
          <a:p>
            <a:pPr algn="ctr"/>
            <a:r>
              <a:rPr lang="en-CA" sz="2800" dirty="0" smtClean="0"/>
              <a:t>Henry Nathan, Jr.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(1842 – 1914)</a:t>
            </a:r>
            <a:endParaRPr lang="en-CA" dirty="0"/>
          </a:p>
        </p:txBody>
      </p:sp>
      <p:pic>
        <p:nvPicPr>
          <p:cNvPr id="5" name="Content Placeholder 4" descr="Henry Nathan-Colonist 15 Feb 1862 p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39952" y="260648"/>
            <a:ext cx="4536504" cy="655195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250704" cy="4691063"/>
          </a:xfrm>
        </p:spPr>
        <p:txBody>
          <a:bodyPr/>
          <a:lstStyle/>
          <a:p>
            <a:r>
              <a:rPr lang="en-CA" dirty="0" smtClean="0"/>
              <a:t>Advertisement for Henry Nathan in British Colonist, February 1862.</a:t>
            </a:r>
          </a:p>
          <a:p>
            <a:endParaRPr lang="en-CA" dirty="0" smtClean="0"/>
          </a:p>
          <a:p>
            <a:r>
              <a:rPr lang="en-CA" dirty="0" smtClean="0"/>
              <a:t>He appears to have been what was known at the time as a commission merchant, or a wholesaler.</a:t>
            </a:r>
          </a:p>
          <a:p>
            <a:endParaRPr lang="en-CA" dirty="0" smtClean="0"/>
          </a:p>
          <a:p>
            <a:r>
              <a:rPr lang="en-CA" dirty="0" smtClean="0"/>
              <a:t>His business premises, shown as No. 9 Wharf Street, would have been on the east side of Wharf Street near Courtenay Street. This building no longer exists.</a:t>
            </a:r>
            <a:endParaRPr lang="en-CA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394720" cy="851694"/>
          </a:xfrm>
        </p:spPr>
        <p:txBody>
          <a:bodyPr/>
          <a:lstStyle/>
          <a:p>
            <a:pPr algn="ctr"/>
            <a:r>
              <a:rPr lang="en-CA" sz="2800" dirty="0" smtClean="0"/>
              <a:t>Henry Nathan, Jr.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(1842 – 1914)</a:t>
            </a:r>
            <a:endParaRPr lang="en-CA" dirty="0"/>
          </a:p>
        </p:txBody>
      </p:sp>
      <p:pic>
        <p:nvPicPr>
          <p:cNvPr id="5" name="Content Placeholder 4" descr="henry Nathan-member of parliament phot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55976" y="324690"/>
            <a:ext cx="3816424" cy="618153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 smtClean="0"/>
              <a:t>Photo at right is from Libraries and Archives Canada. Photographer was William James </a:t>
            </a:r>
            <a:r>
              <a:rPr lang="en-CA" dirty="0" err="1" smtClean="0"/>
              <a:t>Topley</a:t>
            </a:r>
            <a:r>
              <a:rPr lang="en-CA" dirty="0" smtClean="0"/>
              <a:t> (1845-1930).</a:t>
            </a:r>
          </a:p>
          <a:p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William </a:t>
            </a:r>
            <a:r>
              <a:rPr lang="en-CA" dirty="0" err="1" smtClean="0"/>
              <a:t>Topley</a:t>
            </a:r>
            <a:r>
              <a:rPr lang="en-CA" dirty="0" smtClean="0"/>
              <a:t> was a prominent Ottawa photographer who is noted for his many portraits of Canadian politicians. His collected works are kept in Canada’s Nation Archives.</a:t>
            </a:r>
          </a:p>
          <a:p>
            <a:pPr>
              <a:buFontTx/>
              <a:buChar char="-"/>
            </a:pPr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Since William </a:t>
            </a:r>
            <a:r>
              <a:rPr lang="en-CA" dirty="0" err="1" smtClean="0"/>
              <a:t>Topley</a:t>
            </a:r>
            <a:r>
              <a:rPr lang="en-CA" dirty="0" smtClean="0"/>
              <a:t> was based in Ottawa, this photograph of Brother Henry Nathan, Jr. likely dates from his time as a Member of Parliament  for Victoria between 1871 to 1874.</a:t>
            </a:r>
          </a:p>
          <a:p>
            <a:pPr>
              <a:buFontTx/>
              <a:buChar char="-"/>
            </a:pPr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Henry Nathan returned to England in 1878 and died there in 1914.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2800" dirty="0" smtClean="0"/>
              <a:t>British Colonist endorsement of</a:t>
            </a:r>
            <a:br>
              <a:rPr lang="en-CA" sz="2800" dirty="0" smtClean="0"/>
            </a:br>
            <a:r>
              <a:rPr lang="en-CA" sz="2800" dirty="0" smtClean="0"/>
              <a:t>Henry Nathan, Jr.</a:t>
            </a:r>
            <a:br>
              <a:rPr lang="en-CA" sz="2800" dirty="0" smtClean="0"/>
            </a:br>
            <a:r>
              <a:rPr lang="en-CA" sz="2800" dirty="0" smtClean="0"/>
              <a:t>Candidacy For Member of Parliament, February 1871</a:t>
            </a:r>
            <a:endParaRPr lang="en-CA" sz="2800" dirty="0"/>
          </a:p>
        </p:txBody>
      </p:sp>
      <p:pic>
        <p:nvPicPr>
          <p:cNvPr id="4" name="Content Placeholder 3" descr="Henry Nathan-Colonist 25 February 1871 p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636810"/>
            <a:ext cx="8208912" cy="4888533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2800" dirty="0" smtClean="0"/>
              <a:t>Parliamentary Election Advertisement for</a:t>
            </a:r>
            <a:br>
              <a:rPr lang="en-CA" sz="2800" dirty="0" smtClean="0"/>
            </a:br>
            <a:r>
              <a:rPr lang="en-CA" sz="2800" dirty="0" smtClean="0"/>
              <a:t>Dr. John S. </a:t>
            </a:r>
            <a:r>
              <a:rPr lang="en-CA" sz="3100" dirty="0" err="1" smtClean="0"/>
              <a:t>Helmcken</a:t>
            </a:r>
            <a:r>
              <a:rPr lang="en-CA" sz="3100" dirty="0" smtClean="0"/>
              <a:t> and Harry Nathan, Jr.</a:t>
            </a:r>
            <a:r>
              <a:rPr lang="en-CA" sz="2800" dirty="0" smtClean="0"/>
              <a:t/>
            </a:r>
            <a:br>
              <a:rPr lang="en-CA" sz="2800" dirty="0" smtClean="0"/>
            </a:br>
            <a:r>
              <a:rPr lang="en-CA" sz="2800" dirty="0" smtClean="0"/>
              <a:t>British Colonist, August 1871</a:t>
            </a:r>
            <a:endParaRPr lang="en-CA" sz="2800" dirty="0"/>
          </a:p>
        </p:txBody>
      </p:sp>
      <p:pic>
        <p:nvPicPr>
          <p:cNvPr id="4" name="Content Placeholder 3" descr="Henry Nathan-election ad-Colonist 18 August 1871 p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836" y="1844824"/>
            <a:ext cx="8781041" cy="4032448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CA" sz="2400" dirty="0" smtClean="0"/>
              <a:t>Henry Nathan Jr.</a:t>
            </a:r>
            <a:br>
              <a:rPr lang="en-CA" sz="2400" dirty="0" smtClean="0"/>
            </a:br>
            <a:r>
              <a:rPr lang="en-CA" sz="2400" dirty="0" smtClean="0"/>
              <a:t>and</a:t>
            </a:r>
            <a:br>
              <a:rPr lang="en-CA" sz="2400" dirty="0" smtClean="0"/>
            </a:br>
            <a:r>
              <a:rPr lang="en-CA" sz="2400" dirty="0" smtClean="0"/>
              <a:t>Amor De Cosmos</a:t>
            </a:r>
            <a:endParaRPr lang="en-CA" sz="2400" dirty="0"/>
          </a:p>
        </p:txBody>
      </p:sp>
      <p:pic>
        <p:nvPicPr>
          <p:cNvPr id="5" name="Content Placeholder 4" descr="Amor de Cosmos-Topley photo circa 18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3968" y="208058"/>
            <a:ext cx="3888431" cy="629816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00808"/>
            <a:ext cx="3322712" cy="4680520"/>
          </a:xfrm>
        </p:spPr>
        <p:txBody>
          <a:bodyPr>
            <a:normAutofit fontScale="92500"/>
          </a:bodyPr>
          <a:lstStyle/>
          <a:p>
            <a:r>
              <a:rPr lang="en-CA" dirty="0" smtClean="0"/>
              <a:t>Henry Nathan Jr. was elected as one of Victoria’s two M.P.’s in 1871.</a:t>
            </a:r>
          </a:p>
          <a:p>
            <a:endParaRPr lang="en-CA" dirty="0" smtClean="0"/>
          </a:p>
          <a:p>
            <a:r>
              <a:rPr lang="en-CA" dirty="0" smtClean="0"/>
              <a:t>The other was Amor de Cosmos (1825 – 1897), founder of the Daily British Colonist, </a:t>
            </a:r>
          </a:p>
          <a:p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Amor de Cosmos was also a  Freemason; a charter member of  Victoria Lodge, No. 1085 in 1858. </a:t>
            </a:r>
          </a:p>
          <a:p>
            <a:pPr>
              <a:buFontTx/>
              <a:buChar char="-"/>
            </a:pPr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Of the 10 charter members of Victoria Lodge, No 1085, two were Jewish: Lumley Franklin and </a:t>
            </a:r>
            <a:r>
              <a:rPr lang="en-CA" dirty="0" err="1" smtClean="0"/>
              <a:t>Kady</a:t>
            </a:r>
            <a:r>
              <a:rPr lang="en-CA" dirty="0" smtClean="0"/>
              <a:t> </a:t>
            </a:r>
            <a:r>
              <a:rPr lang="en-CA" dirty="0" err="1" smtClean="0"/>
              <a:t>Gambitz</a:t>
            </a:r>
            <a:endParaRPr lang="en-CA" dirty="0" smtClean="0"/>
          </a:p>
          <a:p>
            <a:pPr>
              <a:buFontTx/>
              <a:buChar char="-"/>
            </a:pPr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 de Cosmos was very active in politics, serving as M.P. For Victoria (1871 – 1882), Premier of B.C. ( December 1872 – February 1874)  </a:t>
            </a:r>
          </a:p>
          <a:p>
            <a:pPr>
              <a:buFontTx/>
              <a:buChar char="-"/>
            </a:pPr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- The photo of de Cosmos at right was taken circa 1872 by Ottawa photographer William </a:t>
            </a:r>
            <a:r>
              <a:rPr lang="en-CA" dirty="0" err="1" smtClean="0"/>
              <a:t>Topley</a:t>
            </a:r>
            <a:r>
              <a:rPr lang="en-CA" dirty="0" smtClean="0"/>
              <a:t>.</a:t>
            </a:r>
            <a:endParaRPr lang="en-CA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79686"/>
          </a:xfrm>
        </p:spPr>
        <p:txBody>
          <a:bodyPr>
            <a:normAutofit fontScale="90000"/>
          </a:bodyPr>
          <a:lstStyle/>
          <a:p>
            <a:pPr algn="ctr"/>
            <a:r>
              <a:rPr lang="en-CA" sz="3600" dirty="0" smtClean="0"/>
              <a:t>Simon </a:t>
            </a:r>
            <a:r>
              <a:rPr lang="en-CA" sz="3600" dirty="0" err="1" smtClean="0"/>
              <a:t>Leiser</a:t>
            </a:r>
            <a:r>
              <a:rPr lang="en-CA" sz="3200" dirty="0" smtClean="0"/>
              <a:t/>
            </a:r>
            <a:br>
              <a:rPr lang="en-CA" sz="3200" dirty="0" smtClean="0"/>
            </a:br>
            <a:r>
              <a:rPr lang="en-CA" dirty="0" smtClean="0"/>
              <a:t>(9 April 1851 – 12 May 1917)</a:t>
            </a:r>
            <a:endParaRPr lang="en-CA" dirty="0"/>
          </a:p>
        </p:txBody>
      </p:sp>
      <p:pic>
        <p:nvPicPr>
          <p:cNvPr id="5" name="Content Placeholder 4" descr="Simon Leiser-obit photo-Vic Times-P4020825 cop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47188" y="273050"/>
            <a:ext cx="3967474" cy="585311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196752"/>
            <a:ext cx="3008313" cy="4929411"/>
          </a:xfrm>
        </p:spPr>
        <p:txBody>
          <a:bodyPr/>
          <a:lstStyle/>
          <a:p>
            <a:pPr>
              <a:buFontTx/>
              <a:buChar char="-"/>
            </a:pPr>
            <a:r>
              <a:rPr lang="en-CA" dirty="0" smtClean="0"/>
              <a:t>One of the leading businessmen in late 19</a:t>
            </a:r>
            <a:r>
              <a:rPr lang="en-CA" baseline="30000" dirty="0" smtClean="0"/>
              <a:t>th</a:t>
            </a:r>
            <a:r>
              <a:rPr lang="en-CA" dirty="0" smtClean="0"/>
              <a:t> and early 20</a:t>
            </a:r>
            <a:r>
              <a:rPr lang="en-CA" baseline="30000" dirty="0" smtClean="0"/>
              <a:t>th</a:t>
            </a:r>
            <a:r>
              <a:rPr lang="en-CA" dirty="0" smtClean="0"/>
              <a:t> century Victoria.</a:t>
            </a:r>
          </a:p>
          <a:p>
            <a:pPr>
              <a:buFontTx/>
              <a:buChar char="-"/>
            </a:pPr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- Applied for Initiation in Vancouver &amp; Quadra Lodge, No. 2 in 1879, </a:t>
            </a:r>
            <a:r>
              <a:rPr lang="en-CA" dirty="0" smtClean="0"/>
              <a:t>stating </a:t>
            </a:r>
            <a:r>
              <a:rPr lang="en-CA" dirty="0" smtClean="0"/>
              <a:t>his age as 27 and his occupation as “merchant”.</a:t>
            </a:r>
          </a:p>
          <a:p>
            <a:pPr>
              <a:buFontTx/>
              <a:buChar char="-"/>
            </a:pPr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- Initiated in Vancouver &amp; Quadra Lodge, No. 2 on 1 October 1879; Passed on 15 October 1879; Raised  on</a:t>
            </a:r>
          </a:p>
          <a:p>
            <a:r>
              <a:rPr lang="en-CA" dirty="0" smtClean="0"/>
              <a:t>21 April 1880. </a:t>
            </a:r>
            <a:endParaRPr lang="en-CA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07678"/>
          </a:xfrm>
        </p:spPr>
        <p:txBody>
          <a:bodyPr/>
          <a:lstStyle/>
          <a:p>
            <a:pPr algn="ctr"/>
            <a:r>
              <a:rPr lang="en-CA" dirty="0" smtClean="0"/>
              <a:t>The </a:t>
            </a:r>
            <a:r>
              <a:rPr lang="en-CA" dirty="0" err="1" smtClean="0"/>
              <a:t>Leiser</a:t>
            </a:r>
            <a:r>
              <a:rPr lang="en-CA" dirty="0" smtClean="0"/>
              <a:t> Building</a:t>
            </a:r>
            <a:br>
              <a:rPr lang="en-CA" dirty="0" smtClean="0"/>
            </a:br>
            <a:r>
              <a:rPr lang="en-CA" dirty="0" smtClean="0"/>
              <a:t>522-524 Yates Street</a:t>
            </a:r>
            <a:endParaRPr lang="en-CA" dirty="0"/>
          </a:p>
        </p:txBody>
      </p:sp>
      <p:pic>
        <p:nvPicPr>
          <p:cNvPr id="5" name="Content Placeholder 4" descr="524 Yates-Leiser Building-4April2005 low res cop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21160" y="273050"/>
            <a:ext cx="5171319" cy="628034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 smtClean="0"/>
              <a:t>Designed for Simon </a:t>
            </a:r>
            <a:r>
              <a:rPr lang="en-CA" dirty="0" err="1" smtClean="0"/>
              <a:t>Leiser</a:t>
            </a:r>
            <a:r>
              <a:rPr lang="en-CA" dirty="0" smtClean="0"/>
              <a:t> in 1896 by architect A.C. </a:t>
            </a:r>
            <a:r>
              <a:rPr lang="en-CA" dirty="0" err="1" smtClean="0"/>
              <a:t>Ewart</a:t>
            </a:r>
            <a:r>
              <a:rPr lang="en-CA" dirty="0" smtClean="0"/>
              <a:t>.</a:t>
            </a:r>
          </a:p>
          <a:p>
            <a:endParaRPr lang="en-CA" dirty="0" smtClean="0"/>
          </a:p>
          <a:p>
            <a:r>
              <a:rPr lang="en-CA" dirty="0" smtClean="0"/>
              <a:t>Used as the head office and warehouse for Simon </a:t>
            </a:r>
            <a:r>
              <a:rPr lang="en-CA" dirty="0" err="1" smtClean="0"/>
              <a:t>Leiser</a:t>
            </a:r>
            <a:r>
              <a:rPr lang="en-CA" dirty="0" smtClean="0"/>
              <a:t> &amp; Co., wholesale </a:t>
            </a:r>
            <a:r>
              <a:rPr lang="en-CA" dirty="0" smtClean="0"/>
              <a:t>grocers</a:t>
            </a:r>
            <a:r>
              <a:rPr lang="en-CA" dirty="0" smtClean="0"/>
              <a:t>.</a:t>
            </a:r>
          </a:p>
          <a:p>
            <a:endParaRPr lang="en-CA" dirty="0" smtClean="0"/>
          </a:p>
          <a:p>
            <a:r>
              <a:rPr lang="en-CA" dirty="0" smtClean="0"/>
              <a:t>The building originally had a central freight elevator with rail tracks  leading from the elevator on each floor to allow efficient movement of goods.</a:t>
            </a:r>
          </a:p>
          <a:p>
            <a:endParaRPr lang="en-CA" dirty="0" smtClean="0"/>
          </a:p>
          <a:p>
            <a:r>
              <a:rPr lang="en-CA" dirty="0" smtClean="0"/>
              <a:t>After Simon </a:t>
            </a:r>
            <a:r>
              <a:rPr lang="en-CA" dirty="0" err="1" smtClean="0"/>
              <a:t>Leiser’s</a:t>
            </a:r>
            <a:r>
              <a:rPr lang="en-CA" dirty="0" smtClean="0"/>
              <a:t> death, the business was sold to Kelly, Douglas &amp; Co.</a:t>
            </a:r>
          </a:p>
          <a:p>
            <a:endParaRPr lang="en-CA" dirty="0" smtClean="0"/>
          </a:p>
          <a:p>
            <a:r>
              <a:rPr lang="en-CA" dirty="0" smtClean="0"/>
              <a:t>The building was recently converted to condominiums.</a:t>
            </a:r>
            <a:endParaRPr lang="en-CA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en-CA" sz="3200" dirty="0" smtClean="0"/>
              <a:t>Simon </a:t>
            </a:r>
            <a:r>
              <a:rPr lang="en-CA" sz="3200" dirty="0" err="1" smtClean="0"/>
              <a:t>Leiser</a:t>
            </a:r>
            <a:r>
              <a:rPr lang="en-CA" sz="3200" dirty="0" smtClean="0"/>
              <a:t> &amp; Co.</a:t>
            </a:r>
            <a:br>
              <a:rPr lang="en-CA" sz="3200" dirty="0" smtClean="0"/>
            </a:br>
            <a:r>
              <a:rPr lang="en-CA" sz="3200" dirty="0" smtClean="0"/>
              <a:t>advertisement, 1895</a:t>
            </a:r>
            <a:endParaRPr lang="en-CA" sz="3200" dirty="0"/>
          </a:p>
        </p:txBody>
      </p:sp>
      <p:pic>
        <p:nvPicPr>
          <p:cNvPr id="4" name="Content Placeholder 3" descr="Simon Leiser advert-Colonist 26 March 1895 p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356741"/>
            <a:ext cx="7920880" cy="5342675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 smtClean="0"/>
              <a:t>Simon </a:t>
            </a:r>
            <a:r>
              <a:rPr lang="en-CA" sz="3200" dirty="0" err="1" smtClean="0"/>
              <a:t>Leiser</a:t>
            </a:r>
            <a:r>
              <a:rPr lang="en-CA" sz="3200" dirty="0" smtClean="0"/>
              <a:t> &amp; Co.</a:t>
            </a:r>
            <a:br>
              <a:rPr lang="en-CA" sz="3200" dirty="0" smtClean="0"/>
            </a:br>
            <a:r>
              <a:rPr lang="en-CA" sz="3200" dirty="0" smtClean="0"/>
              <a:t>advertisement, 1895</a:t>
            </a:r>
            <a:endParaRPr lang="en-CA" sz="3200" dirty="0"/>
          </a:p>
        </p:txBody>
      </p:sp>
      <p:pic>
        <p:nvPicPr>
          <p:cNvPr id="4" name="Content Placeholder 3" descr="Simon Leiser advert-Colonist 25 March 1895 p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772816"/>
            <a:ext cx="8775444" cy="4868931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</p:spPr>
        <p:txBody>
          <a:bodyPr>
            <a:normAutofit/>
          </a:bodyPr>
          <a:lstStyle/>
          <a:p>
            <a:r>
              <a:rPr lang="en-CA" sz="3200" dirty="0" smtClean="0"/>
              <a:t>Simon </a:t>
            </a:r>
            <a:r>
              <a:rPr lang="en-CA" sz="3200" dirty="0" err="1" smtClean="0"/>
              <a:t>Leiser</a:t>
            </a:r>
            <a:r>
              <a:rPr lang="en-CA" sz="3200" dirty="0" smtClean="0"/>
              <a:t> &amp; Co.</a:t>
            </a:r>
            <a:br>
              <a:rPr lang="en-CA" sz="3200" dirty="0" smtClean="0"/>
            </a:br>
            <a:r>
              <a:rPr lang="en-CA" sz="3200" dirty="0" smtClean="0"/>
              <a:t>advertisement, 1898</a:t>
            </a:r>
            <a:endParaRPr lang="en-CA" sz="3200" dirty="0"/>
          </a:p>
        </p:txBody>
      </p:sp>
      <p:pic>
        <p:nvPicPr>
          <p:cNvPr id="4" name="Content Placeholder 3" descr="Simon Leiser advert-Colonist 28 Dec 1898 p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241113"/>
            <a:ext cx="6048672" cy="5372041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51694"/>
          </a:xfrm>
        </p:spPr>
        <p:txBody>
          <a:bodyPr>
            <a:normAutofit fontScale="90000"/>
          </a:bodyPr>
          <a:lstStyle/>
          <a:p>
            <a:pPr algn="ctr"/>
            <a:r>
              <a:rPr lang="en-CA" sz="3600" dirty="0" smtClean="0"/>
              <a:t>Lumley Franklin</a:t>
            </a:r>
            <a:r>
              <a:rPr lang="en-CA" sz="2800" dirty="0" smtClean="0"/>
              <a:t/>
            </a:r>
            <a:br>
              <a:rPr lang="en-CA" sz="2800" dirty="0" smtClean="0"/>
            </a:br>
            <a:r>
              <a:rPr lang="en-CA" dirty="0" smtClean="0"/>
              <a:t>(1820 – 1873)</a:t>
            </a:r>
            <a:endParaRPr lang="en-CA" dirty="0"/>
          </a:p>
        </p:txBody>
      </p:sp>
      <p:pic>
        <p:nvPicPr>
          <p:cNvPr id="5" name="Content Placeholder 4" descr="Lumley Franklin-P4110379 cropped cop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49" y="324246"/>
            <a:ext cx="5389439" cy="606311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512" y="1435100"/>
            <a:ext cx="3286001" cy="5018236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en-CA" dirty="0" smtClean="0"/>
              <a:t>Born Liverpool, England, circa 1820. His father, Lewis Franklin, was a  banker in Liverpool.</a:t>
            </a:r>
          </a:p>
          <a:p>
            <a:pPr>
              <a:buFontTx/>
              <a:buChar char="-"/>
            </a:pPr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 In business with his brother, </a:t>
            </a:r>
            <a:r>
              <a:rPr lang="en-CA" dirty="0" err="1" smtClean="0"/>
              <a:t>Selim</a:t>
            </a:r>
            <a:r>
              <a:rPr lang="en-CA" dirty="0" smtClean="0"/>
              <a:t> Franklin, in San Francisco in 1857.</a:t>
            </a:r>
          </a:p>
          <a:p>
            <a:pPr>
              <a:buFontTx/>
              <a:buChar char="-"/>
            </a:pPr>
            <a:r>
              <a:rPr lang="en-CA" dirty="0" smtClean="0"/>
              <a:t>Joined </a:t>
            </a:r>
            <a:r>
              <a:rPr lang="en-CA" dirty="0" err="1" smtClean="0"/>
              <a:t>Selim</a:t>
            </a:r>
            <a:r>
              <a:rPr lang="en-CA" dirty="0" smtClean="0"/>
              <a:t> Franklin in Victoria in 1858 in the firm S. Franklin &amp; Co.</a:t>
            </a:r>
          </a:p>
          <a:p>
            <a:pPr>
              <a:buFontTx/>
              <a:buChar char="-"/>
            </a:pPr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- One of ten Charter Members of Victoria Lodge, No. 1085, the first Masonic Lodge in Victoria, constituted 28 August 1860.</a:t>
            </a:r>
          </a:p>
          <a:p>
            <a:pPr>
              <a:buFontTx/>
              <a:buChar char="-"/>
            </a:pPr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- Originally a member of Occidental Lodge, No. 22 in San Francisco</a:t>
            </a:r>
          </a:p>
          <a:p>
            <a:pPr>
              <a:buFontTx/>
              <a:buChar char="-"/>
            </a:pPr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- Went into business for himself in Victoria as an auctioneer, real estate agent and merchant.</a:t>
            </a:r>
          </a:p>
          <a:p>
            <a:pPr>
              <a:buFontTx/>
              <a:buChar char="-"/>
            </a:pPr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- Victoria’s second Mayor, 1865 . Urged to seek a second term but declined. Served on School Board in 1867 with Dr. Israel Wood Powell, another </a:t>
            </a:r>
            <a:r>
              <a:rPr lang="en-CA" smtClean="0"/>
              <a:t>prominent Freemason.</a:t>
            </a:r>
            <a:endParaRPr lang="en-CA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3200" dirty="0" smtClean="0"/>
              <a:t>Simon </a:t>
            </a:r>
            <a:r>
              <a:rPr lang="en-CA" sz="3200" dirty="0" err="1" smtClean="0"/>
              <a:t>Leiser</a:t>
            </a:r>
            <a:r>
              <a:rPr lang="en-CA" sz="3200" dirty="0" smtClean="0"/>
              <a:t> &amp; Co.</a:t>
            </a:r>
            <a:br>
              <a:rPr lang="en-CA" sz="3200" dirty="0" smtClean="0"/>
            </a:br>
            <a:r>
              <a:rPr lang="en-CA" sz="3200" dirty="0" smtClean="0"/>
              <a:t>advertisement aimed at miners heading to the Klondike gold rush in 1898</a:t>
            </a:r>
            <a:endParaRPr lang="en-CA" sz="3200" dirty="0"/>
          </a:p>
        </p:txBody>
      </p:sp>
      <p:pic>
        <p:nvPicPr>
          <p:cNvPr id="4" name="Content Placeholder 3" descr="Simon Leiser advert-Colonist 20 Nov 1898 p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613512"/>
            <a:ext cx="5904656" cy="4799291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>
            <a:normAutofit/>
          </a:bodyPr>
          <a:lstStyle/>
          <a:p>
            <a:r>
              <a:rPr lang="en-CA" sz="3600" dirty="0" smtClean="0"/>
              <a:t>Simon </a:t>
            </a:r>
            <a:r>
              <a:rPr lang="en-CA" sz="3600" dirty="0" err="1" smtClean="0"/>
              <a:t>Leiser</a:t>
            </a:r>
            <a:r>
              <a:rPr lang="en-CA" sz="3600" dirty="0" smtClean="0"/>
              <a:t> &amp; Co.</a:t>
            </a:r>
            <a:r>
              <a:rPr lang="en-CA" sz="2400" dirty="0" smtClean="0"/>
              <a:t/>
            </a:r>
            <a:br>
              <a:rPr lang="en-CA" sz="2400" dirty="0" smtClean="0"/>
            </a:br>
            <a:r>
              <a:rPr lang="en-CA" sz="2400" dirty="0" smtClean="0"/>
              <a:t>Advertisement, 1908</a:t>
            </a:r>
            <a:endParaRPr lang="en-CA" sz="2400" dirty="0"/>
          </a:p>
        </p:txBody>
      </p:sp>
      <p:pic>
        <p:nvPicPr>
          <p:cNvPr id="4" name="Content Placeholder 3" descr="Simon Leiser-Colonist 13 Dec 1908 p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416" y="1268760"/>
            <a:ext cx="8913736" cy="540060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7211143" cy="707678"/>
          </a:xfrm>
        </p:spPr>
        <p:txBody>
          <a:bodyPr/>
          <a:lstStyle/>
          <a:p>
            <a:pPr algn="ctr"/>
            <a:r>
              <a:rPr lang="en-CA" dirty="0" smtClean="0"/>
              <a:t>Simon </a:t>
            </a:r>
            <a:r>
              <a:rPr lang="en-CA" dirty="0" err="1" smtClean="0"/>
              <a:t>Leiser’s</a:t>
            </a:r>
            <a:r>
              <a:rPr lang="en-CA" dirty="0" smtClean="0"/>
              <a:t> house, 1005 St. Charles St., Victoria.</a:t>
            </a:r>
            <a:br>
              <a:rPr lang="en-CA" dirty="0" smtClean="0"/>
            </a:br>
            <a:endParaRPr lang="en-CA" dirty="0"/>
          </a:p>
        </p:txBody>
      </p:sp>
      <p:pic>
        <p:nvPicPr>
          <p:cNvPr id="5" name="Content Placeholder 4" descr="St Charles-1005-Leiser-front-2July2005 evening light low res cop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71971" y="1556792"/>
            <a:ext cx="6123470" cy="439248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3529" y="1435100"/>
            <a:ext cx="2088232" cy="4691063"/>
          </a:xfrm>
        </p:spPr>
        <p:txBody>
          <a:bodyPr/>
          <a:lstStyle/>
          <a:p>
            <a:r>
              <a:rPr lang="en-CA" dirty="0" smtClean="0"/>
              <a:t>Designed for Simon </a:t>
            </a:r>
            <a:r>
              <a:rPr lang="en-CA" dirty="0" err="1" smtClean="0"/>
              <a:t>Leiser</a:t>
            </a:r>
            <a:r>
              <a:rPr lang="en-CA" dirty="0" smtClean="0"/>
              <a:t> by Victoria architect Samuel </a:t>
            </a:r>
            <a:r>
              <a:rPr lang="en-CA" dirty="0" err="1" smtClean="0"/>
              <a:t>Maclure</a:t>
            </a:r>
            <a:r>
              <a:rPr lang="en-CA" dirty="0" smtClean="0"/>
              <a:t> in 1905.</a:t>
            </a:r>
          </a:p>
          <a:p>
            <a:endParaRPr lang="en-CA" dirty="0" smtClean="0"/>
          </a:p>
          <a:p>
            <a:r>
              <a:rPr lang="en-CA" dirty="0" smtClean="0"/>
              <a:t>The house is now divided into apartments.</a:t>
            </a:r>
            <a:endParaRPr lang="en-CA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51694"/>
          </a:xfrm>
        </p:spPr>
        <p:txBody>
          <a:bodyPr>
            <a:normAutofit fontScale="90000"/>
          </a:bodyPr>
          <a:lstStyle/>
          <a:p>
            <a:pPr algn="ctr"/>
            <a:r>
              <a:rPr lang="en-CA" sz="3200" dirty="0" smtClean="0"/>
              <a:t>Simon </a:t>
            </a:r>
            <a:r>
              <a:rPr lang="en-CA" sz="3200" dirty="0" err="1" smtClean="0"/>
              <a:t>Leiser</a:t>
            </a:r>
            <a:r>
              <a:rPr lang="en-CA" sz="3200" dirty="0" smtClean="0"/>
              <a:t/>
            </a:r>
            <a:br>
              <a:rPr lang="en-CA" sz="3200" dirty="0" smtClean="0"/>
            </a:br>
            <a:r>
              <a:rPr lang="en-CA" dirty="0" smtClean="0"/>
              <a:t>(1851-1917)</a:t>
            </a:r>
            <a:endParaRPr lang="en-CA" sz="3200" dirty="0"/>
          </a:p>
        </p:txBody>
      </p:sp>
      <p:pic>
        <p:nvPicPr>
          <p:cNvPr id="5" name="Content Placeholder 4" descr="748 Yates-April 2005 shot #2 low r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36007" y="273050"/>
            <a:ext cx="4389835" cy="585311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 smtClean="0"/>
              <a:t>Hanna’s Undertaking Parlour in the 700 block of Yates Street in 2005.</a:t>
            </a:r>
          </a:p>
          <a:p>
            <a:endParaRPr lang="en-CA" dirty="0" smtClean="0"/>
          </a:p>
          <a:p>
            <a:r>
              <a:rPr lang="en-CA" dirty="0" smtClean="0"/>
              <a:t>-Built by William J. Hanna in 1905 for his undertakers business.</a:t>
            </a:r>
          </a:p>
          <a:p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William Hanna was a Freemason, a member of Victoria-Columbia Lodge, No.1 in Victoria.</a:t>
            </a:r>
          </a:p>
          <a:p>
            <a:pPr>
              <a:buFontTx/>
              <a:buChar char="-"/>
            </a:pPr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- The building was later purchased by Simon </a:t>
            </a:r>
            <a:r>
              <a:rPr lang="en-CA" dirty="0" err="1" smtClean="0"/>
              <a:t>Leiser</a:t>
            </a:r>
            <a:r>
              <a:rPr lang="en-CA" dirty="0" smtClean="0"/>
              <a:t>, who rented it out  to other businesses as commercial </a:t>
            </a:r>
            <a:r>
              <a:rPr lang="en-CA" smtClean="0"/>
              <a:t>and office space</a:t>
            </a:r>
            <a:r>
              <a:rPr lang="en-CA" dirty="0" smtClean="0"/>
              <a:t>.</a:t>
            </a:r>
            <a:endParaRPr lang="en-CA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067718"/>
          </a:xfrm>
        </p:spPr>
        <p:txBody>
          <a:bodyPr/>
          <a:lstStyle/>
          <a:p>
            <a:pPr algn="ctr"/>
            <a:r>
              <a:rPr lang="en-CA" sz="3200" dirty="0" smtClean="0"/>
              <a:t>Simon </a:t>
            </a:r>
            <a:r>
              <a:rPr lang="en-CA" sz="3200" dirty="0" err="1" smtClean="0"/>
              <a:t>Leiser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(1851-1917)</a:t>
            </a:r>
            <a:endParaRPr lang="en-CA" dirty="0"/>
          </a:p>
        </p:txBody>
      </p:sp>
      <p:pic>
        <p:nvPicPr>
          <p:cNvPr id="5" name="Content Placeholder 4" descr="Bastion Square-Board of Trade Building-31May2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36007" y="273050"/>
            <a:ext cx="4668441" cy="622458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 smtClean="0"/>
              <a:t>Simon </a:t>
            </a:r>
            <a:r>
              <a:rPr lang="en-CA" dirty="0" err="1" smtClean="0"/>
              <a:t>Leiser</a:t>
            </a:r>
            <a:r>
              <a:rPr lang="en-CA" dirty="0" smtClean="0"/>
              <a:t> was a prominent member of Victoria’s Board of Trade, serving on its Council for 15 years,</a:t>
            </a:r>
          </a:p>
          <a:p>
            <a:endParaRPr lang="en-CA" dirty="0" smtClean="0"/>
          </a:p>
          <a:p>
            <a:r>
              <a:rPr lang="en-CA" dirty="0" smtClean="0"/>
              <a:t>Served as Board of Trade Vice President in 1907 and President in 1908 and 1909.</a:t>
            </a:r>
          </a:p>
          <a:p>
            <a:endParaRPr lang="en-CA" dirty="0" smtClean="0"/>
          </a:p>
          <a:p>
            <a:r>
              <a:rPr lang="en-CA" dirty="0" smtClean="0"/>
              <a:t>The Board of Trade Building in Bastion Square was built in 1892, designed by a Freemason, Alexander Maxwell Muir, of Vancouver &amp; Quadra Lodge, No. 2. and financed through shares purchased by members, including Simon </a:t>
            </a:r>
            <a:r>
              <a:rPr lang="en-CA" dirty="0" err="1" smtClean="0"/>
              <a:t>Leiser</a:t>
            </a:r>
            <a:r>
              <a:rPr lang="en-CA" dirty="0" smtClean="0"/>
              <a:t> and his brother Gustav.</a:t>
            </a:r>
          </a:p>
          <a:p>
            <a:endParaRPr lang="en-CA" dirty="0" smtClean="0"/>
          </a:p>
          <a:p>
            <a:r>
              <a:rPr lang="en-CA" dirty="0" smtClean="0"/>
              <a:t>Simon’s brother, Gustav </a:t>
            </a:r>
            <a:r>
              <a:rPr lang="en-CA" dirty="0" err="1" smtClean="0"/>
              <a:t>Leiser</a:t>
            </a:r>
            <a:r>
              <a:rPr lang="en-CA" dirty="0" smtClean="0"/>
              <a:t>, was also a prominent member of the Board of Trade, serving as Vice President in 1896.</a:t>
            </a:r>
            <a:endParaRPr lang="en-CA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2800" dirty="0" smtClean="0"/>
              <a:t>- Royal Theatre - </a:t>
            </a:r>
            <a:br>
              <a:rPr lang="en-CA" sz="2800" dirty="0" smtClean="0"/>
            </a:br>
            <a:r>
              <a:rPr lang="en-CA" sz="2800" dirty="0" smtClean="0"/>
              <a:t>Simon </a:t>
            </a:r>
            <a:r>
              <a:rPr lang="en-CA" sz="2800" dirty="0" err="1" smtClean="0"/>
              <a:t>Leiser</a:t>
            </a:r>
            <a:r>
              <a:rPr lang="en-CA" sz="2800" dirty="0" smtClean="0"/>
              <a:t> was one of the leading members of the company formed to build this theatre in 1913.</a:t>
            </a:r>
            <a:endParaRPr lang="en-CA" sz="2800" dirty="0"/>
          </a:p>
        </p:txBody>
      </p:sp>
      <p:pic>
        <p:nvPicPr>
          <p:cNvPr id="4" name="Content Placeholder 3" descr="Royal%20Blanshard%20at%20Brought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5" y="1556792"/>
            <a:ext cx="7636044" cy="5090695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60" cy="1152128"/>
          </a:xfrm>
        </p:spPr>
        <p:txBody>
          <a:bodyPr>
            <a:normAutofit/>
          </a:bodyPr>
          <a:lstStyle/>
          <a:p>
            <a:r>
              <a:rPr lang="en-CA" sz="2800" dirty="0" smtClean="0"/>
              <a:t>Simon </a:t>
            </a:r>
            <a:r>
              <a:rPr lang="en-CA" sz="2800" dirty="0" err="1" smtClean="0"/>
              <a:t>Leiser</a:t>
            </a:r>
            <a:r>
              <a:rPr lang="en-CA" sz="2800" dirty="0" smtClean="0"/>
              <a:t> </a:t>
            </a:r>
            <a:r>
              <a:rPr lang="en-CA" sz="2000" dirty="0" smtClean="0"/>
              <a:t/>
            </a:r>
            <a:br>
              <a:rPr lang="en-CA" sz="2000" dirty="0" smtClean="0"/>
            </a:br>
            <a:r>
              <a:rPr lang="en-CA" sz="2000" dirty="0" smtClean="0"/>
              <a:t>gave the keynote address on opening night for the Royal Theatre on 29 December 1913. The first performance at the theatre was the play “Kismet.”</a:t>
            </a:r>
            <a:endParaRPr lang="en-CA" sz="2000" dirty="0"/>
          </a:p>
        </p:txBody>
      </p:sp>
      <p:pic>
        <p:nvPicPr>
          <p:cNvPr id="4" name="Content Placeholder 3" descr="Royal%20Stage%20from%20Lower%20Balcony%2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366904"/>
            <a:ext cx="7953684" cy="5302456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</p:spPr>
        <p:txBody>
          <a:bodyPr>
            <a:normAutofit fontScale="90000"/>
          </a:bodyPr>
          <a:lstStyle/>
          <a:p>
            <a:r>
              <a:rPr lang="en-CA" sz="3100" dirty="0" smtClean="0"/>
              <a:t>Royal Theatre</a:t>
            </a:r>
            <a:r>
              <a:rPr lang="en-CA" sz="2400" dirty="0" smtClean="0"/>
              <a:t/>
            </a:r>
            <a:br>
              <a:rPr lang="en-CA" sz="2400" dirty="0" smtClean="0"/>
            </a:br>
            <a:r>
              <a:rPr lang="en-CA" sz="2200" dirty="0" smtClean="0"/>
              <a:t>A bust of Simon </a:t>
            </a:r>
            <a:r>
              <a:rPr lang="en-CA" sz="2200" dirty="0" err="1" smtClean="0"/>
              <a:t>Leiser</a:t>
            </a:r>
            <a:r>
              <a:rPr lang="en-CA" sz="2200" dirty="0" smtClean="0"/>
              <a:t> originally stood in the lobby entrance. It seems to have disappeared in the early 1970s. It might be a worthwhile project to replace it.</a:t>
            </a:r>
            <a:endParaRPr lang="en-CA" sz="2200" dirty="0"/>
          </a:p>
        </p:txBody>
      </p:sp>
      <p:pic>
        <p:nvPicPr>
          <p:cNvPr id="4" name="Content Placeholder 3" descr="Royal%20Main%20Enterance%20on%20Broughto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83568" y="1462913"/>
            <a:ext cx="7776864" cy="5184576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/>
          </a:bodyPr>
          <a:lstStyle/>
          <a:p>
            <a:r>
              <a:rPr lang="en-CA" sz="2800" dirty="0" smtClean="0"/>
              <a:t>Simon </a:t>
            </a:r>
            <a:r>
              <a:rPr lang="en-CA" sz="2800" dirty="0" err="1" smtClean="0"/>
              <a:t>Leiser</a:t>
            </a:r>
            <a:r>
              <a:rPr lang="en-CA" sz="2400" dirty="0" smtClean="0"/>
              <a:t/>
            </a:r>
            <a:br>
              <a:rPr lang="en-CA" sz="2400" dirty="0" smtClean="0"/>
            </a:br>
            <a:r>
              <a:rPr lang="en-CA" sz="2400" dirty="0" smtClean="0"/>
              <a:t>grave stone in Victoria Jewish Cemetery</a:t>
            </a:r>
            <a:endParaRPr lang="en-CA" sz="2400" dirty="0"/>
          </a:p>
        </p:txBody>
      </p:sp>
      <p:pic>
        <p:nvPicPr>
          <p:cNvPr id="4" name="Content Placeholder 3" descr="Simon Leiser-5March2008-P3050625 low r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108875"/>
            <a:ext cx="7560839" cy="5670629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</p:spPr>
        <p:txBody>
          <a:bodyPr>
            <a:normAutofit/>
          </a:bodyPr>
          <a:lstStyle/>
          <a:p>
            <a:r>
              <a:rPr lang="en-CA" sz="4000" dirty="0" smtClean="0"/>
              <a:t>Moses Hamburger</a:t>
            </a:r>
            <a:br>
              <a:rPr lang="en-CA" sz="4000" dirty="0" smtClean="0"/>
            </a:br>
            <a:r>
              <a:rPr lang="en-CA" sz="2400" dirty="0" smtClean="0"/>
              <a:t>Simon </a:t>
            </a:r>
            <a:r>
              <a:rPr lang="en-CA" sz="2400" dirty="0" err="1" smtClean="0"/>
              <a:t>Leiser’s</a:t>
            </a:r>
            <a:r>
              <a:rPr lang="en-CA" sz="2400" dirty="0" smtClean="0"/>
              <a:t> business partner in Ladysmith, B.C.</a:t>
            </a:r>
            <a:endParaRPr lang="en-CA" sz="4000" dirty="0"/>
          </a:p>
        </p:txBody>
      </p:sp>
      <p:pic>
        <p:nvPicPr>
          <p:cNvPr id="4" name="Content Placeholder 3" descr="Leiser &amp; Hamburger stor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11560" y="1381443"/>
            <a:ext cx="8136904" cy="5098844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923702"/>
          </a:xfrm>
        </p:spPr>
        <p:txBody>
          <a:bodyPr>
            <a:normAutofit/>
          </a:bodyPr>
          <a:lstStyle/>
          <a:p>
            <a:pPr algn="ctr"/>
            <a:r>
              <a:rPr lang="en-CA" sz="3200" dirty="0" smtClean="0"/>
              <a:t>Lumley Franklin</a:t>
            </a:r>
            <a:r>
              <a:rPr lang="en-CA" sz="2800" dirty="0" smtClean="0"/>
              <a:t/>
            </a:r>
            <a:br>
              <a:rPr lang="en-CA" sz="2800" dirty="0" smtClean="0"/>
            </a:br>
            <a:r>
              <a:rPr lang="en-CA" dirty="0" smtClean="0"/>
              <a:t>(1820 – 1873)</a:t>
            </a:r>
            <a:endParaRPr lang="en-CA" dirty="0"/>
          </a:p>
        </p:txBody>
      </p:sp>
      <p:pic>
        <p:nvPicPr>
          <p:cNvPr id="5" name="Content Placeholder 4" descr="Lumley Franklin-Colonist 23 March 1871 p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273050"/>
            <a:ext cx="3744416" cy="645777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512" y="1196752"/>
            <a:ext cx="4176464" cy="5328592"/>
          </a:xfrm>
        </p:spPr>
        <p:txBody>
          <a:bodyPr/>
          <a:lstStyle/>
          <a:p>
            <a:r>
              <a:rPr lang="en-CA" dirty="0" smtClean="0"/>
              <a:t>Advertisement from the British Colonist, March 1871 shows Lumley Franklin as  an “Auctioneer, Commission &amp; Real Estate Agent” with a business premises in what is now the 500 block of Yates Street..</a:t>
            </a:r>
          </a:p>
          <a:p>
            <a:endParaRPr lang="en-CA" dirty="0" smtClean="0"/>
          </a:p>
          <a:p>
            <a:r>
              <a:rPr lang="en-CA" dirty="0" smtClean="0"/>
              <a:t>Among his real estate listings in this advertisement:</a:t>
            </a:r>
          </a:p>
          <a:p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  110 acres fronting </a:t>
            </a:r>
            <a:r>
              <a:rPr lang="en-CA" dirty="0" err="1" smtClean="0"/>
              <a:t>Cadboro</a:t>
            </a:r>
            <a:r>
              <a:rPr lang="en-CA" dirty="0" smtClean="0"/>
              <a:t> Bay;</a:t>
            </a:r>
          </a:p>
          <a:p>
            <a:pPr>
              <a:buFontTx/>
              <a:buChar char="-"/>
            </a:pPr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  125 acres of farmland on Victoria Arm, near   the Gorge; </a:t>
            </a:r>
          </a:p>
          <a:p>
            <a:pPr>
              <a:buFontTx/>
              <a:buChar char="-"/>
            </a:pPr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- House and subdivision fronting Government Buildings in James Bay;</a:t>
            </a:r>
          </a:p>
          <a:p>
            <a:pPr>
              <a:buFontTx/>
              <a:buChar char="-"/>
            </a:pPr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- 20 lots on Catherine,  Mary and Alston Streets in Vic West;</a:t>
            </a:r>
          </a:p>
          <a:p>
            <a:pPr>
              <a:buFontTx/>
              <a:buChar char="-"/>
            </a:pPr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- Homestead, house and garden lot on North Park St.;</a:t>
            </a:r>
          </a:p>
          <a:p>
            <a:pPr>
              <a:buFontTx/>
              <a:buChar char="-"/>
            </a:pPr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- 47 acres in </a:t>
            </a:r>
            <a:r>
              <a:rPr lang="en-CA" dirty="0" err="1" smtClean="0"/>
              <a:t>Shawnigan</a:t>
            </a:r>
            <a:r>
              <a:rPr lang="en-CA" dirty="0" smtClean="0"/>
              <a:t> District.</a:t>
            </a:r>
            <a:endParaRPr lang="en-CA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en-CA" sz="2800" dirty="0" smtClean="0"/>
              <a:t>Moses Hamburger &amp; Simon </a:t>
            </a:r>
            <a:r>
              <a:rPr lang="en-CA" sz="2800" dirty="0" err="1" smtClean="0"/>
              <a:t>Leiser</a:t>
            </a:r>
            <a:r>
              <a:rPr lang="en-CA" sz="2800" dirty="0" smtClean="0"/>
              <a:t/>
            </a:r>
            <a:br>
              <a:rPr lang="en-CA" sz="2800" dirty="0" smtClean="0"/>
            </a:br>
            <a:r>
              <a:rPr lang="en-CA" sz="2800" dirty="0" smtClean="0"/>
              <a:t>Business Partnership in Wellington (now Ladysmith), 1894</a:t>
            </a:r>
            <a:endParaRPr lang="en-CA" sz="2800" dirty="0"/>
          </a:p>
        </p:txBody>
      </p:sp>
      <p:pic>
        <p:nvPicPr>
          <p:cNvPr id="4" name="Content Placeholder 3" descr="Moses Hamburger-Colonist 21 Feb 1894 p7 copy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1234792"/>
            <a:ext cx="5400600" cy="5495719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923702"/>
          </a:xfrm>
        </p:spPr>
        <p:txBody>
          <a:bodyPr>
            <a:normAutofit fontScale="90000"/>
          </a:bodyPr>
          <a:lstStyle/>
          <a:p>
            <a:pPr algn="ctr"/>
            <a:r>
              <a:rPr lang="en-CA" sz="3100" dirty="0" smtClean="0"/>
              <a:t>Moses Hamburger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1870- 21 April 1905</a:t>
            </a: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466728" cy="4691063"/>
          </a:xfrm>
        </p:spPr>
        <p:txBody>
          <a:bodyPr/>
          <a:lstStyle/>
          <a:p>
            <a:r>
              <a:rPr lang="en-CA" dirty="0" smtClean="0"/>
              <a:t>Native of Syracuse, N.Y.</a:t>
            </a:r>
          </a:p>
          <a:p>
            <a:endParaRPr lang="en-CA" dirty="0" smtClean="0"/>
          </a:p>
          <a:p>
            <a:r>
              <a:rPr lang="en-CA" dirty="0" smtClean="0"/>
              <a:t>Member of St. John’s Lodge, No. 21 in Ladysmith.</a:t>
            </a:r>
          </a:p>
          <a:p>
            <a:endParaRPr lang="en-CA" dirty="0" smtClean="0"/>
          </a:p>
          <a:p>
            <a:r>
              <a:rPr lang="en-CA" dirty="0" smtClean="0"/>
              <a:t>Was Simon </a:t>
            </a:r>
            <a:r>
              <a:rPr lang="en-CA" dirty="0" err="1" smtClean="0"/>
              <a:t>Leiser’s</a:t>
            </a:r>
            <a:r>
              <a:rPr lang="en-CA" dirty="0" smtClean="0"/>
              <a:t> son in law.</a:t>
            </a:r>
          </a:p>
          <a:p>
            <a:endParaRPr lang="en-CA" dirty="0" smtClean="0"/>
          </a:p>
          <a:p>
            <a:r>
              <a:rPr lang="en-CA" dirty="0" smtClean="0"/>
              <a:t>Ran Simon </a:t>
            </a:r>
            <a:r>
              <a:rPr lang="en-CA" dirty="0" err="1" smtClean="0"/>
              <a:t>Leiser’s</a:t>
            </a:r>
            <a:r>
              <a:rPr lang="en-CA" dirty="0" smtClean="0"/>
              <a:t>  business operations in Wellington, now Ladysmith, in partnership with Simon </a:t>
            </a:r>
            <a:r>
              <a:rPr lang="en-CA" dirty="0" err="1" smtClean="0"/>
              <a:t>Leiser</a:t>
            </a:r>
            <a:r>
              <a:rPr lang="en-CA" dirty="0" smtClean="0"/>
              <a:t> beginning in 1894.</a:t>
            </a:r>
          </a:p>
          <a:p>
            <a:endParaRPr lang="en-CA" dirty="0" smtClean="0"/>
          </a:p>
          <a:p>
            <a:r>
              <a:rPr lang="en-CA" dirty="0" smtClean="0"/>
              <a:t>At right is Moses Hamburger’s  tombstone in Victoria Jewish Cemetery.</a:t>
            </a:r>
            <a:endParaRPr lang="en-CA" dirty="0"/>
          </a:p>
        </p:txBody>
      </p:sp>
      <p:pic>
        <p:nvPicPr>
          <p:cNvPr id="5" name="Content Placeholder 4" descr="Moses Hamburger tomb-VJC-8 May 2013-P5080966 cop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12072" y="273050"/>
            <a:ext cx="3760327" cy="6402418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en-CA" sz="3600" dirty="0" err="1" smtClean="0"/>
              <a:t>Leiser</a:t>
            </a:r>
            <a:r>
              <a:rPr lang="en-CA" sz="3600" dirty="0" smtClean="0"/>
              <a:t> and Hamburger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sz="2400" dirty="0" smtClean="0"/>
              <a:t>family grave, Victoria Jewish Cemetery</a:t>
            </a:r>
            <a:endParaRPr lang="en-CA" sz="2400" dirty="0"/>
          </a:p>
        </p:txBody>
      </p:sp>
      <p:pic>
        <p:nvPicPr>
          <p:cNvPr id="4" name="Content Placeholder 3" descr="Simon Leiser &amp; Moses Hamburger tomb-VJC-8 May 2013-P5080967 cop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1" y="1412776"/>
            <a:ext cx="7128792" cy="5346594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Gustav </a:t>
            </a:r>
            <a:r>
              <a:rPr lang="en-CA" dirty="0" err="1" smtClean="0"/>
              <a:t>Leiser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sz="2700" dirty="0" smtClean="0"/>
              <a:t>(1856-1896)</a:t>
            </a:r>
            <a:endParaRPr lang="en-CA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lnSpcReduction="10000"/>
          </a:bodyPr>
          <a:lstStyle/>
          <a:p>
            <a:r>
              <a:rPr lang="en-CA" sz="2000" dirty="0" smtClean="0"/>
              <a:t>Brother of Simon </a:t>
            </a:r>
            <a:r>
              <a:rPr lang="en-CA" sz="2000" dirty="0" err="1" smtClean="0"/>
              <a:t>Leiser</a:t>
            </a:r>
            <a:r>
              <a:rPr lang="en-CA" sz="2000" dirty="0" smtClean="0"/>
              <a:t>.</a:t>
            </a:r>
          </a:p>
          <a:p>
            <a:endParaRPr lang="en-CA" sz="2000" dirty="0" smtClean="0"/>
          </a:p>
          <a:p>
            <a:r>
              <a:rPr lang="en-CA" sz="2000" dirty="0" smtClean="0"/>
              <a:t>Applied for Affiliation with Vancouver &amp; Quadra Lodge, No. 2 on 17 November 1886. </a:t>
            </a:r>
          </a:p>
          <a:p>
            <a:endParaRPr lang="en-CA" sz="2000" dirty="0" smtClean="0"/>
          </a:p>
          <a:p>
            <a:r>
              <a:rPr lang="en-CA" sz="2000" dirty="0" smtClean="0"/>
              <a:t>At the time of his Affiliation application, he was a member of Union Lodge, No. 9 in New Westminster.</a:t>
            </a:r>
          </a:p>
          <a:p>
            <a:endParaRPr lang="en-CA" sz="2000" dirty="0" smtClean="0"/>
          </a:p>
          <a:p>
            <a:r>
              <a:rPr lang="en-CA" sz="2000" dirty="0" smtClean="0"/>
              <a:t>His Application for Affiliation with Vancouver &amp; Quadra Lodge, No. 2 was approved on 15 December 1886. </a:t>
            </a:r>
          </a:p>
          <a:p>
            <a:endParaRPr lang="en-CA" sz="2000" dirty="0" smtClean="0"/>
          </a:p>
          <a:p>
            <a:r>
              <a:rPr lang="en-CA" sz="2000" dirty="0" smtClean="0"/>
              <a:t>Vice President of the Board of Trade, 1896</a:t>
            </a:r>
          </a:p>
          <a:p>
            <a:endParaRPr lang="en-CA" sz="2000" dirty="0" smtClean="0"/>
          </a:p>
          <a:p>
            <a:r>
              <a:rPr lang="en-CA" sz="2000" dirty="0" smtClean="0"/>
              <a:t>Principal of the firm Lenz &amp; </a:t>
            </a:r>
            <a:r>
              <a:rPr lang="en-CA" sz="2000" dirty="0" err="1" smtClean="0"/>
              <a:t>Leiser</a:t>
            </a:r>
            <a:r>
              <a:rPr lang="en-CA" sz="2000" dirty="0" smtClean="0"/>
              <a:t>, a Victoria based dry goods wholesaler</a:t>
            </a:r>
          </a:p>
          <a:p>
            <a:endParaRPr lang="en-CA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en-CA" sz="3200" dirty="0" smtClean="0"/>
              <a:t>Gustav and Max </a:t>
            </a:r>
            <a:r>
              <a:rPr lang="en-CA" sz="3200" dirty="0" err="1" smtClean="0"/>
              <a:t>Leiser</a:t>
            </a:r>
            <a:r>
              <a:rPr lang="en-CA" sz="3200" dirty="0" smtClean="0"/>
              <a:t> tomb</a:t>
            </a:r>
            <a:r>
              <a:rPr lang="en-CA" sz="1800" dirty="0" smtClean="0"/>
              <a:t/>
            </a:r>
            <a:br>
              <a:rPr lang="en-CA" sz="1800" dirty="0" smtClean="0"/>
            </a:br>
            <a:r>
              <a:rPr lang="en-CA" sz="2400" dirty="0" smtClean="0"/>
              <a:t>Victoria Jewish Cemetery</a:t>
            </a:r>
            <a:endParaRPr lang="en-CA" sz="2400" dirty="0"/>
          </a:p>
        </p:txBody>
      </p:sp>
      <p:pic>
        <p:nvPicPr>
          <p:cNvPr id="4" name="Content Placeholder 3" descr="Max and Gustave Leiser tomb-VJC-8 May 2013-P5080965 low r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270894"/>
            <a:ext cx="7128791" cy="5346593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</p:spPr>
        <p:txBody>
          <a:bodyPr>
            <a:normAutofit/>
          </a:bodyPr>
          <a:lstStyle/>
          <a:p>
            <a:r>
              <a:rPr lang="en-CA" sz="3200" dirty="0" smtClean="0"/>
              <a:t>Gustav </a:t>
            </a:r>
            <a:r>
              <a:rPr lang="en-CA" sz="3200" dirty="0" err="1" smtClean="0"/>
              <a:t>Leiser</a:t>
            </a:r>
            <a:r>
              <a:rPr lang="en-CA" sz="2000" dirty="0" smtClean="0"/>
              <a:t/>
            </a:r>
            <a:br>
              <a:rPr lang="en-CA" sz="2000" dirty="0" smtClean="0"/>
            </a:br>
            <a:r>
              <a:rPr lang="en-CA" sz="2000" dirty="0" smtClean="0"/>
              <a:t>Grave Marker, Victoria Jewish Cemetery</a:t>
            </a:r>
            <a:endParaRPr lang="en-CA" sz="2000" dirty="0"/>
          </a:p>
        </p:txBody>
      </p:sp>
      <p:pic>
        <p:nvPicPr>
          <p:cNvPr id="4" name="Content Placeholder 3" descr="Max &amp; Gustav Leiser-16 feb 2009-P21602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9" y="1216888"/>
            <a:ext cx="7128792" cy="5346594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3200" dirty="0" smtClean="0"/>
              <a:t>Max </a:t>
            </a:r>
            <a:r>
              <a:rPr lang="en-CA" sz="3200" dirty="0" err="1" smtClean="0"/>
              <a:t>Leiser</a:t>
            </a:r>
            <a:r>
              <a:rPr lang="en-CA" sz="3200" dirty="0" smtClean="0"/>
              <a:t/>
            </a:r>
            <a:br>
              <a:rPr lang="en-CA" sz="3200" dirty="0" smtClean="0"/>
            </a:br>
            <a:r>
              <a:rPr lang="en-CA" dirty="0" smtClean="0"/>
              <a:t>( 1862-1935 )</a:t>
            </a:r>
            <a:endParaRPr lang="en-CA" sz="3200" dirty="0"/>
          </a:p>
        </p:txBody>
      </p:sp>
      <p:pic>
        <p:nvPicPr>
          <p:cNvPr id="5" name="Content Placeholder 4" descr="Yates Street-533-Pither &amp; Leiser-18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95936" y="346573"/>
            <a:ext cx="4608511" cy="615845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 smtClean="0"/>
              <a:t>- Brother of Simon </a:t>
            </a:r>
            <a:r>
              <a:rPr lang="en-CA" dirty="0" err="1" smtClean="0"/>
              <a:t>Leiser</a:t>
            </a:r>
            <a:endParaRPr lang="en-CA" dirty="0" smtClean="0"/>
          </a:p>
          <a:p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Member of Vancouver &amp; Quadra Lodge, No. 2</a:t>
            </a:r>
          </a:p>
          <a:p>
            <a:pPr>
              <a:buFontTx/>
              <a:buChar char="-"/>
            </a:pPr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Came to Victoria about 1885. Worked for his brother Simon for about a year before going into partnership with Luke </a:t>
            </a:r>
            <a:r>
              <a:rPr lang="en-CA" dirty="0" err="1" smtClean="0"/>
              <a:t>Pither</a:t>
            </a:r>
            <a:r>
              <a:rPr lang="en-CA" dirty="0" smtClean="0"/>
              <a:t> as </a:t>
            </a:r>
            <a:r>
              <a:rPr lang="en-CA" dirty="0" err="1" smtClean="0"/>
              <a:t>Pither</a:t>
            </a:r>
            <a:r>
              <a:rPr lang="en-CA" dirty="0" smtClean="0"/>
              <a:t> and </a:t>
            </a:r>
            <a:r>
              <a:rPr lang="en-CA" dirty="0" err="1" smtClean="0"/>
              <a:t>Leiser</a:t>
            </a:r>
            <a:r>
              <a:rPr lang="en-CA" dirty="0" smtClean="0"/>
              <a:t>, wholesale liquor distributors.</a:t>
            </a:r>
          </a:p>
          <a:p>
            <a:pPr>
              <a:buFontTx/>
              <a:buChar char="-"/>
            </a:pPr>
            <a:endParaRPr lang="en-CA" dirty="0" smtClean="0"/>
          </a:p>
          <a:p>
            <a:endParaRPr lang="en-CA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r>
              <a:rPr lang="en-CA" sz="3600" dirty="0" err="1" smtClean="0"/>
              <a:t>Pither</a:t>
            </a:r>
            <a:r>
              <a:rPr lang="en-CA" sz="3600" dirty="0" smtClean="0"/>
              <a:t> &amp; </a:t>
            </a:r>
            <a:r>
              <a:rPr lang="en-CA" sz="3600" dirty="0" err="1" smtClean="0"/>
              <a:t>Leiser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sz="2000" dirty="0" smtClean="0"/>
              <a:t>advertisement, 1895</a:t>
            </a:r>
            <a:endParaRPr lang="en-CA" dirty="0"/>
          </a:p>
        </p:txBody>
      </p:sp>
      <p:pic>
        <p:nvPicPr>
          <p:cNvPr id="4" name="Content Placeholder 3" descr="Pither &amp; Leiser advert-Colonist 22 January 1895 p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322286"/>
            <a:ext cx="8208912" cy="5062480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en-CA" dirty="0" err="1" smtClean="0"/>
              <a:t>Pither</a:t>
            </a:r>
            <a:r>
              <a:rPr lang="en-CA" dirty="0" smtClean="0"/>
              <a:t> &amp; </a:t>
            </a:r>
            <a:r>
              <a:rPr lang="en-CA" dirty="0" err="1" smtClean="0"/>
              <a:t>Leiser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sz="3100" dirty="0" smtClean="0"/>
              <a:t>advertisement, 1899</a:t>
            </a:r>
            <a:endParaRPr lang="en-CA" sz="3100" dirty="0"/>
          </a:p>
        </p:txBody>
      </p:sp>
      <p:pic>
        <p:nvPicPr>
          <p:cNvPr id="4" name="Content Placeholder 3" descr="Pither &amp; Peiser advertisment-Colonist 19 October 18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322982"/>
            <a:ext cx="9144000" cy="5359536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923702"/>
          </a:xfrm>
        </p:spPr>
        <p:txBody>
          <a:bodyPr>
            <a:normAutofit/>
          </a:bodyPr>
          <a:lstStyle/>
          <a:p>
            <a:r>
              <a:rPr lang="en-CA" sz="3600" dirty="0" err="1" smtClean="0"/>
              <a:t>Pither</a:t>
            </a:r>
            <a:r>
              <a:rPr lang="en-CA" sz="3600" dirty="0" smtClean="0"/>
              <a:t> &amp; </a:t>
            </a:r>
            <a:r>
              <a:rPr lang="en-CA" sz="3600" dirty="0" err="1" smtClean="0"/>
              <a:t>Leiser</a:t>
            </a:r>
            <a:endParaRPr lang="en-CA" sz="3600" dirty="0"/>
          </a:p>
        </p:txBody>
      </p:sp>
      <p:pic>
        <p:nvPicPr>
          <p:cNvPr id="5" name="Content Placeholder 4" descr="Yates Street-533-Pither &amp; Leiser-18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23928" y="250347"/>
            <a:ext cx="4608511" cy="615845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 err="1" smtClean="0"/>
              <a:t>Pither</a:t>
            </a:r>
            <a:r>
              <a:rPr lang="en-CA" dirty="0" smtClean="0"/>
              <a:t> &amp; </a:t>
            </a:r>
            <a:r>
              <a:rPr lang="en-CA" dirty="0" err="1" smtClean="0"/>
              <a:t>Leiser</a:t>
            </a:r>
            <a:r>
              <a:rPr lang="en-CA" dirty="0" smtClean="0"/>
              <a:t> have left a significant architectural heritage to the City of Victoria.</a:t>
            </a:r>
          </a:p>
          <a:p>
            <a:endParaRPr lang="en-CA" dirty="0" smtClean="0"/>
          </a:p>
          <a:p>
            <a:r>
              <a:rPr lang="en-CA" dirty="0" smtClean="0"/>
              <a:t>- Three </a:t>
            </a:r>
            <a:r>
              <a:rPr lang="en-CA" dirty="0" err="1" smtClean="0"/>
              <a:t>Pither</a:t>
            </a:r>
            <a:r>
              <a:rPr lang="en-CA" dirty="0" smtClean="0"/>
              <a:t> &amp; </a:t>
            </a:r>
            <a:r>
              <a:rPr lang="en-CA" dirty="0" err="1" smtClean="0"/>
              <a:t>Leiser</a:t>
            </a:r>
            <a:r>
              <a:rPr lang="en-CA" dirty="0" smtClean="0"/>
              <a:t> business premises are Victoria heritage Buildings.</a:t>
            </a:r>
          </a:p>
          <a:p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This building at 533 Yates Street is the first </a:t>
            </a:r>
            <a:r>
              <a:rPr lang="en-CA" dirty="0" err="1" smtClean="0"/>
              <a:t>Pither</a:t>
            </a:r>
            <a:r>
              <a:rPr lang="en-CA" dirty="0" smtClean="0"/>
              <a:t> &amp; </a:t>
            </a:r>
            <a:r>
              <a:rPr lang="en-CA" dirty="0" err="1" smtClean="0"/>
              <a:t>Leiser</a:t>
            </a:r>
            <a:r>
              <a:rPr lang="en-CA" dirty="0" smtClean="0"/>
              <a:t> building,. </a:t>
            </a:r>
          </a:p>
          <a:p>
            <a:pPr>
              <a:buFontTx/>
              <a:buChar char="-"/>
            </a:pPr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This image from 1898 shows a three storey building. The current building is only a two storey structure. </a:t>
            </a:r>
          </a:p>
          <a:p>
            <a:pPr>
              <a:buFontTx/>
              <a:buChar char="-"/>
            </a:pPr>
            <a:endParaRPr lang="en-CA" dirty="0" smtClean="0"/>
          </a:p>
          <a:p>
            <a:r>
              <a:rPr lang="en-CA" dirty="0" smtClean="0"/>
              <a:t>If this is the original  appearance of the building we’re not sure why the third storey was removed.</a:t>
            </a:r>
          </a:p>
          <a:p>
            <a:endParaRPr lang="en-CA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79686"/>
          </a:xfrm>
        </p:spPr>
        <p:txBody>
          <a:bodyPr>
            <a:normAutofit/>
          </a:bodyPr>
          <a:lstStyle/>
          <a:p>
            <a:r>
              <a:rPr lang="en-CA" sz="3200" dirty="0" err="1" smtClean="0"/>
              <a:t>Kady</a:t>
            </a:r>
            <a:r>
              <a:rPr lang="en-CA" sz="3200" dirty="0" smtClean="0"/>
              <a:t> </a:t>
            </a:r>
            <a:r>
              <a:rPr lang="en-CA" sz="3200" dirty="0" err="1" smtClean="0"/>
              <a:t>Gambitz</a:t>
            </a:r>
            <a:endParaRPr lang="en-CA" sz="3200" dirty="0"/>
          </a:p>
        </p:txBody>
      </p:sp>
      <p:pic>
        <p:nvPicPr>
          <p:cNvPr id="5" name="Content Placeholder 4" descr="Kady Gambitz storefront-Colonist 30 Sep 1863 p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60175" y="548680"/>
            <a:ext cx="5446752" cy="561662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en-CA" dirty="0" smtClean="0"/>
              <a:t>Worshipful Master of Victoria Lodge, No. 1085 (now Victoria-Columbia Lodge, No. 1) in 1866</a:t>
            </a:r>
          </a:p>
          <a:p>
            <a:pPr>
              <a:buFontTx/>
              <a:buChar char="-"/>
            </a:pPr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- Charter member of Victoria Lodge, No. 1085 in 1860. </a:t>
            </a:r>
          </a:p>
          <a:p>
            <a:pPr>
              <a:buFontTx/>
              <a:buChar char="-"/>
            </a:pPr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-Established a dry goods business on Government Street in 1858. The business moved to Yates Street a few years later.</a:t>
            </a:r>
          </a:p>
          <a:p>
            <a:pPr>
              <a:buFontTx/>
              <a:buChar char="-"/>
            </a:pPr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-- The first meeting of Victoria’s Jewish community occurred in the </a:t>
            </a:r>
            <a:r>
              <a:rPr lang="en-CA" dirty="0" err="1" smtClean="0"/>
              <a:t>drygoods</a:t>
            </a:r>
            <a:r>
              <a:rPr lang="en-CA" dirty="0" smtClean="0"/>
              <a:t> store of </a:t>
            </a:r>
            <a:r>
              <a:rPr lang="en-CA" dirty="0" err="1" smtClean="0"/>
              <a:t>Kady</a:t>
            </a:r>
            <a:r>
              <a:rPr lang="en-CA" dirty="0" smtClean="0"/>
              <a:t> </a:t>
            </a:r>
            <a:r>
              <a:rPr lang="en-CA" dirty="0" err="1" smtClean="0"/>
              <a:t>Gambitz</a:t>
            </a:r>
            <a:r>
              <a:rPr lang="en-CA" dirty="0" smtClean="0"/>
              <a:t> in August of 1858 in order to plan observances of the Jewish New Year and Day of Atonement.</a:t>
            </a:r>
          </a:p>
          <a:p>
            <a:pPr>
              <a:buFontTx/>
              <a:buChar char="-"/>
            </a:pPr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-This image of </a:t>
            </a:r>
            <a:r>
              <a:rPr lang="en-CA" dirty="0" err="1" smtClean="0"/>
              <a:t>Kady</a:t>
            </a:r>
            <a:r>
              <a:rPr lang="en-CA" dirty="0" smtClean="0"/>
              <a:t> </a:t>
            </a:r>
            <a:r>
              <a:rPr lang="en-CA" dirty="0" err="1" smtClean="0"/>
              <a:t>Gambitz’s</a:t>
            </a:r>
            <a:r>
              <a:rPr lang="en-CA" dirty="0" smtClean="0"/>
              <a:t> store on Yates street is from an 1863 advertisement.</a:t>
            </a:r>
          </a:p>
          <a:p>
            <a:pPr>
              <a:buFontTx/>
              <a:buChar char="-"/>
            </a:pPr>
            <a:endParaRPr lang="en-CA" dirty="0" smtClean="0"/>
          </a:p>
          <a:p>
            <a:pPr>
              <a:buFontTx/>
              <a:buChar char="-"/>
            </a:pPr>
            <a:endParaRPr lang="en-CA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/>
              <a:t>Max </a:t>
            </a:r>
            <a:r>
              <a:rPr lang="en-CA" dirty="0" err="1" smtClean="0"/>
              <a:t>Leiser</a:t>
            </a:r>
            <a:r>
              <a:rPr lang="en-CA" dirty="0" smtClean="0"/>
              <a:t/>
            </a:r>
            <a:br>
              <a:rPr lang="en-CA" dirty="0" smtClean="0"/>
            </a:br>
            <a:endParaRPr lang="en-CA" dirty="0"/>
          </a:p>
        </p:txBody>
      </p:sp>
      <p:pic>
        <p:nvPicPr>
          <p:cNvPr id="5" name="Content Placeholder 4" descr="533 Yates-20Dec2006 cop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825771"/>
            <a:ext cx="5317430" cy="493870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 err="1" smtClean="0"/>
              <a:t>Pither</a:t>
            </a:r>
            <a:r>
              <a:rPr lang="en-CA" dirty="0" smtClean="0"/>
              <a:t> &amp; </a:t>
            </a:r>
            <a:r>
              <a:rPr lang="en-CA" dirty="0" err="1" smtClean="0"/>
              <a:t>Leiser</a:t>
            </a:r>
            <a:r>
              <a:rPr lang="en-CA" dirty="0" smtClean="0"/>
              <a:t> have left a significant architectural heritage to the City of Victoria.</a:t>
            </a:r>
          </a:p>
          <a:p>
            <a:endParaRPr lang="en-CA" dirty="0" smtClean="0"/>
          </a:p>
          <a:p>
            <a:r>
              <a:rPr lang="en-CA" dirty="0" smtClean="0"/>
              <a:t>- Three </a:t>
            </a:r>
            <a:r>
              <a:rPr lang="en-CA" dirty="0" err="1" smtClean="0"/>
              <a:t>Pither</a:t>
            </a:r>
            <a:r>
              <a:rPr lang="en-CA" dirty="0" smtClean="0"/>
              <a:t> &amp; </a:t>
            </a:r>
            <a:r>
              <a:rPr lang="en-CA" dirty="0" err="1" smtClean="0"/>
              <a:t>Leiser</a:t>
            </a:r>
            <a:r>
              <a:rPr lang="en-CA" dirty="0" smtClean="0"/>
              <a:t> business premises are Victoria heritage Buildings.</a:t>
            </a:r>
          </a:p>
          <a:p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This building at 533 Yates Street is the first </a:t>
            </a:r>
            <a:r>
              <a:rPr lang="en-CA" dirty="0" err="1" smtClean="0"/>
              <a:t>Pither</a:t>
            </a:r>
            <a:r>
              <a:rPr lang="en-CA" dirty="0" smtClean="0"/>
              <a:t> &amp; </a:t>
            </a:r>
            <a:r>
              <a:rPr lang="en-CA" dirty="0" err="1" smtClean="0"/>
              <a:t>Leiser</a:t>
            </a:r>
            <a:r>
              <a:rPr lang="en-CA" dirty="0" smtClean="0"/>
              <a:t> building,. </a:t>
            </a:r>
          </a:p>
          <a:p>
            <a:pPr>
              <a:buFontTx/>
              <a:buChar char="-"/>
            </a:pPr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Note that the third storey has been removed.</a:t>
            </a:r>
          </a:p>
          <a:p>
            <a:endParaRPr lang="en-CA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995710"/>
          </a:xfrm>
        </p:spPr>
        <p:txBody>
          <a:bodyPr>
            <a:normAutofit/>
          </a:bodyPr>
          <a:lstStyle/>
          <a:p>
            <a:pPr algn="ctr"/>
            <a:r>
              <a:rPr lang="en-CA" sz="2800" dirty="0" err="1" smtClean="0"/>
              <a:t>Pither</a:t>
            </a:r>
            <a:r>
              <a:rPr lang="en-CA" sz="2800" dirty="0" smtClean="0"/>
              <a:t> &amp; </a:t>
            </a:r>
            <a:r>
              <a:rPr lang="en-CA" sz="2800" dirty="0" err="1" smtClean="0"/>
              <a:t>Leiser</a:t>
            </a:r>
            <a:r>
              <a:rPr lang="en-CA" sz="2800" dirty="0" smtClean="0"/>
              <a:t/>
            </a:r>
            <a:br>
              <a:rPr lang="en-CA" sz="2800" dirty="0" smtClean="0"/>
            </a:br>
            <a:r>
              <a:rPr lang="en-CA" sz="2800" dirty="0" smtClean="0"/>
              <a:t>Max </a:t>
            </a:r>
            <a:r>
              <a:rPr lang="en-CA" sz="2800" dirty="0" err="1" smtClean="0"/>
              <a:t>Leiser</a:t>
            </a:r>
            <a:endParaRPr lang="en-CA" sz="2800" dirty="0"/>
          </a:p>
        </p:txBody>
      </p:sp>
      <p:pic>
        <p:nvPicPr>
          <p:cNvPr id="5" name="Content Placeholder 4" descr="Yates St-535-13July2005 shot#3 low res cop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36007" y="273050"/>
            <a:ext cx="4668441" cy="622458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 err="1" smtClean="0"/>
              <a:t>Pither</a:t>
            </a:r>
            <a:r>
              <a:rPr lang="en-CA" dirty="0" smtClean="0"/>
              <a:t> &amp; </a:t>
            </a:r>
            <a:r>
              <a:rPr lang="en-CA" dirty="0" err="1" smtClean="0"/>
              <a:t>Leiser</a:t>
            </a:r>
            <a:r>
              <a:rPr lang="en-CA" dirty="0" smtClean="0"/>
              <a:t> have left a significant architectural heritage to the City of Victoria.</a:t>
            </a:r>
          </a:p>
          <a:p>
            <a:endParaRPr lang="en-CA" dirty="0" smtClean="0"/>
          </a:p>
          <a:p>
            <a:r>
              <a:rPr lang="en-CA" dirty="0" smtClean="0"/>
              <a:t>- Three </a:t>
            </a:r>
            <a:r>
              <a:rPr lang="en-CA" dirty="0" err="1" smtClean="0"/>
              <a:t>Pither</a:t>
            </a:r>
            <a:r>
              <a:rPr lang="en-CA" dirty="0" smtClean="0"/>
              <a:t> &amp; </a:t>
            </a:r>
            <a:r>
              <a:rPr lang="en-CA" dirty="0" err="1" smtClean="0"/>
              <a:t>Leiser</a:t>
            </a:r>
            <a:r>
              <a:rPr lang="en-CA" dirty="0" smtClean="0"/>
              <a:t> business premises are Victoria heritage Buildings.</a:t>
            </a:r>
          </a:p>
          <a:p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This building at 535 Yates Street is the second </a:t>
            </a:r>
            <a:r>
              <a:rPr lang="en-CA" dirty="0" err="1" smtClean="0"/>
              <a:t>Pither</a:t>
            </a:r>
            <a:r>
              <a:rPr lang="en-CA" dirty="0" smtClean="0"/>
              <a:t> &amp; </a:t>
            </a:r>
            <a:r>
              <a:rPr lang="en-CA" dirty="0" err="1" smtClean="0"/>
              <a:t>Leiser</a:t>
            </a:r>
            <a:r>
              <a:rPr lang="en-CA" dirty="0" smtClean="0"/>
              <a:t> building,. </a:t>
            </a:r>
          </a:p>
          <a:p>
            <a:pPr>
              <a:buFontTx/>
              <a:buChar char="-"/>
            </a:pPr>
            <a:r>
              <a:rPr lang="en-CA" dirty="0" smtClean="0"/>
              <a:t>- Designed for the firm by architect Thomas Hooper and built in 1900 by contractor John Hepburn at an estimated cost of $14,000.</a:t>
            </a:r>
          </a:p>
          <a:p>
            <a:pPr>
              <a:buFontTx/>
              <a:buChar char="-"/>
            </a:pPr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- It was built as warehouse and office space. </a:t>
            </a:r>
            <a:r>
              <a:rPr lang="en-CA" dirty="0" err="1" smtClean="0"/>
              <a:t>Pither</a:t>
            </a:r>
            <a:r>
              <a:rPr lang="en-CA" dirty="0" smtClean="0"/>
              <a:t> &amp; </a:t>
            </a:r>
            <a:r>
              <a:rPr lang="en-CA" dirty="0" err="1" smtClean="0"/>
              <a:t>Leiser</a:t>
            </a:r>
            <a:r>
              <a:rPr lang="en-CA" dirty="0" smtClean="0"/>
              <a:t> used it as its Victoria headquarters until 1905.</a:t>
            </a:r>
            <a:endParaRPr lang="en-CA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Placeholder 4" descr="Pither &amp; Leiser-ca 1901-P9160122 low res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3059" b="13059"/>
          <a:stretch>
            <a:fillRect/>
          </a:stretch>
        </p:blipFill>
        <p:spPr>
          <a:xfrm>
            <a:off x="971600" y="159276"/>
            <a:ext cx="7416824" cy="556261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3528" y="5733256"/>
            <a:ext cx="8136904" cy="864096"/>
          </a:xfrm>
        </p:spPr>
        <p:txBody>
          <a:bodyPr>
            <a:noAutofit/>
          </a:bodyPr>
          <a:lstStyle/>
          <a:p>
            <a:pPr algn="ctr"/>
            <a:r>
              <a:rPr lang="en-CA" sz="2800" dirty="0" smtClean="0"/>
              <a:t>The first two </a:t>
            </a:r>
            <a:r>
              <a:rPr lang="en-CA" sz="2800" dirty="0" err="1" smtClean="0"/>
              <a:t>Pither</a:t>
            </a:r>
            <a:r>
              <a:rPr lang="en-CA" sz="2800" dirty="0" smtClean="0"/>
              <a:t> &amp; </a:t>
            </a:r>
            <a:r>
              <a:rPr lang="en-CA" sz="2800" dirty="0" err="1" smtClean="0"/>
              <a:t>Leiser</a:t>
            </a:r>
            <a:r>
              <a:rPr lang="en-CA" sz="2800" dirty="0" smtClean="0"/>
              <a:t> buildings on Yates Street, circa 1900</a:t>
            </a:r>
            <a:endParaRPr lang="en-CA" sz="28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067718"/>
          </a:xfrm>
        </p:spPr>
        <p:txBody>
          <a:bodyPr>
            <a:normAutofit/>
          </a:bodyPr>
          <a:lstStyle/>
          <a:p>
            <a:pPr algn="ctr"/>
            <a:r>
              <a:rPr lang="en-CA" sz="3200" dirty="0" err="1" smtClean="0"/>
              <a:t>Pither</a:t>
            </a:r>
            <a:r>
              <a:rPr lang="en-CA" sz="3200" dirty="0" smtClean="0"/>
              <a:t> &amp; </a:t>
            </a:r>
            <a:r>
              <a:rPr lang="en-CA" sz="3200" dirty="0" err="1" smtClean="0"/>
              <a:t>Leiser</a:t>
            </a:r>
            <a:r>
              <a:rPr lang="en-CA" sz="3200" dirty="0" smtClean="0"/>
              <a:t/>
            </a:r>
            <a:br>
              <a:rPr lang="en-CA" sz="3200" dirty="0" smtClean="0"/>
            </a:br>
            <a:r>
              <a:rPr lang="en-CA" sz="3200" dirty="0" smtClean="0"/>
              <a:t>Max </a:t>
            </a:r>
            <a:r>
              <a:rPr lang="en-CA" sz="3200" dirty="0" err="1" smtClean="0"/>
              <a:t>Leiser</a:t>
            </a:r>
            <a:endParaRPr lang="en-CA" sz="3200" dirty="0"/>
          </a:p>
        </p:txBody>
      </p:sp>
      <p:pic>
        <p:nvPicPr>
          <p:cNvPr id="5" name="Content Placeholder 4" descr="Pither &amp; Leiser-Colonist 13 Dec 1908 p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67761" y="273050"/>
            <a:ext cx="4880703" cy="631136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178696" cy="4691063"/>
          </a:xfrm>
        </p:spPr>
        <p:txBody>
          <a:bodyPr>
            <a:normAutofit/>
          </a:bodyPr>
          <a:lstStyle/>
          <a:p>
            <a:endParaRPr lang="en-CA" dirty="0" smtClean="0"/>
          </a:p>
          <a:p>
            <a:r>
              <a:rPr lang="en-CA" dirty="0" err="1" smtClean="0"/>
              <a:t>Pither</a:t>
            </a:r>
            <a:r>
              <a:rPr lang="en-CA" dirty="0" smtClean="0"/>
              <a:t> &amp; </a:t>
            </a:r>
            <a:r>
              <a:rPr lang="en-CA" dirty="0" err="1" smtClean="0"/>
              <a:t>Leiser</a:t>
            </a:r>
            <a:r>
              <a:rPr lang="en-CA" dirty="0" smtClean="0"/>
              <a:t> have left a significant architectural heritage to the City of Victoria.</a:t>
            </a:r>
          </a:p>
          <a:p>
            <a:endParaRPr lang="en-CA" dirty="0" smtClean="0"/>
          </a:p>
          <a:p>
            <a:r>
              <a:rPr lang="en-CA" dirty="0" smtClean="0"/>
              <a:t>- Three </a:t>
            </a:r>
            <a:r>
              <a:rPr lang="en-CA" dirty="0" err="1" smtClean="0"/>
              <a:t>Pither</a:t>
            </a:r>
            <a:r>
              <a:rPr lang="en-CA" dirty="0" smtClean="0"/>
              <a:t> &amp; </a:t>
            </a:r>
            <a:r>
              <a:rPr lang="en-CA" dirty="0" err="1" smtClean="0"/>
              <a:t>Leiser</a:t>
            </a:r>
            <a:r>
              <a:rPr lang="en-CA" dirty="0" smtClean="0"/>
              <a:t> business premises are Victoria heritage Buildings.</a:t>
            </a:r>
          </a:p>
          <a:p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This building at 1019 Wharf Street is the third </a:t>
            </a:r>
            <a:r>
              <a:rPr lang="en-CA" dirty="0" err="1" smtClean="0"/>
              <a:t>Pither</a:t>
            </a:r>
            <a:r>
              <a:rPr lang="en-CA" dirty="0" smtClean="0"/>
              <a:t> &amp; </a:t>
            </a:r>
            <a:r>
              <a:rPr lang="en-CA" dirty="0" err="1" smtClean="0"/>
              <a:t>Leiser</a:t>
            </a:r>
            <a:r>
              <a:rPr lang="en-CA" dirty="0" smtClean="0"/>
              <a:t> building in Victoria,. </a:t>
            </a:r>
          </a:p>
          <a:p>
            <a:pPr>
              <a:buFontTx/>
              <a:buChar char="-"/>
            </a:pPr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- Designed for the firm by the Victoria architectural firm of Thomas Hooper C. Elwood Watkins and built in 1906.</a:t>
            </a:r>
          </a:p>
          <a:p>
            <a:endParaRPr lang="en-CA" dirty="0" smtClean="0"/>
          </a:p>
          <a:p>
            <a:r>
              <a:rPr lang="en-CA" dirty="0" smtClean="0"/>
              <a:t>This photograph was taken circa 1909 before Wharf and Fort Streets were paved.</a:t>
            </a:r>
            <a:endParaRPr lang="en-CA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764704"/>
            <a:ext cx="2818656" cy="1080120"/>
          </a:xfrm>
        </p:spPr>
        <p:txBody>
          <a:bodyPr>
            <a:normAutofit/>
          </a:bodyPr>
          <a:lstStyle/>
          <a:p>
            <a:pPr algn="ctr"/>
            <a:r>
              <a:rPr lang="en-CA" sz="2800" dirty="0" err="1" smtClean="0"/>
              <a:t>Pither</a:t>
            </a:r>
            <a:r>
              <a:rPr lang="en-CA" sz="2800" dirty="0" smtClean="0"/>
              <a:t> &amp; </a:t>
            </a:r>
            <a:r>
              <a:rPr lang="en-CA" sz="2800" dirty="0" err="1" smtClean="0"/>
              <a:t>Leiser</a:t>
            </a:r>
            <a:r>
              <a:rPr lang="en-CA" sz="2800" dirty="0" smtClean="0"/>
              <a:t/>
            </a:r>
            <a:br>
              <a:rPr lang="en-CA" sz="2800" dirty="0" smtClean="0"/>
            </a:br>
            <a:r>
              <a:rPr lang="en-CA" sz="2800" dirty="0" smtClean="0"/>
              <a:t>Max </a:t>
            </a:r>
            <a:r>
              <a:rPr lang="en-CA" sz="2800" dirty="0" err="1" smtClean="0"/>
              <a:t>Leiser</a:t>
            </a:r>
            <a:endParaRPr lang="en-CA" sz="2800" dirty="0"/>
          </a:p>
        </p:txBody>
      </p:sp>
      <p:pic>
        <p:nvPicPr>
          <p:cNvPr id="5" name="Content Placeholder 4" descr="Pither &amp; Leiser Building in Vancouve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1009" y="836712"/>
            <a:ext cx="5744275" cy="468052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060848"/>
            <a:ext cx="2674640" cy="4065315"/>
          </a:xfrm>
        </p:spPr>
        <p:txBody>
          <a:bodyPr/>
          <a:lstStyle/>
          <a:p>
            <a:r>
              <a:rPr lang="en-CA" dirty="0" err="1" smtClean="0"/>
              <a:t>Pither</a:t>
            </a:r>
            <a:r>
              <a:rPr lang="en-CA" dirty="0" smtClean="0"/>
              <a:t> &amp; </a:t>
            </a:r>
            <a:r>
              <a:rPr lang="en-CA" dirty="0" err="1" smtClean="0"/>
              <a:t>Leiser</a:t>
            </a:r>
            <a:r>
              <a:rPr lang="en-CA" dirty="0" smtClean="0"/>
              <a:t> had its  corporate headquarters in Victoria but it also had operations in Vancouver.</a:t>
            </a:r>
          </a:p>
          <a:p>
            <a:endParaRPr lang="en-CA" dirty="0" smtClean="0"/>
          </a:p>
          <a:p>
            <a:r>
              <a:rPr lang="en-CA" dirty="0" smtClean="0"/>
              <a:t>This building at 165 Water Street in Vancouver’s </a:t>
            </a:r>
            <a:r>
              <a:rPr lang="en-CA" dirty="0" err="1" smtClean="0"/>
              <a:t>Gastown</a:t>
            </a:r>
            <a:r>
              <a:rPr lang="en-CA" dirty="0" smtClean="0"/>
              <a:t> district was built by </a:t>
            </a:r>
            <a:r>
              <a:rPr lang="en-CA" dirty="0" err="1" smtClean="0"/>
              <a:t>Pither</a:t>
            </a:r>
            <a:r>
              <a:rPr lang="en-CA" dirty="0" smtClean="0"/>
              <a:t> &amp; </a:t>
            </a:r>
            <a:r>
              <a:rPr lang="en-CA" dirty="0" err="1" smtClean="0"/>
              <a:t>Leiser</a:t>
            </a:r>
            <a:r>
              <a:rPr lang="en-CA" dirty="0" smtClean="0"/>
              <a:t> in 1905 as its Vancouver warehouse and office.</a:t>
            </a:r>
          </a:p>
          <a:p>
            <a:endParaRPr lang="en-CA" dirty="0" smtClean="0"/>
          </a:p>
          <a:p>
            <a:r>
              <a:rPr lang="en-CA" dirty="0" smtClean="0"/>
              <a:t>It is on the City of Vancouver Heritage Building Register.</a:t>
            </a:r>
            <a:endParaRPr lang="en-CA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354162"/>
          </a:xfrm>
        </p:spPr>
        <p:txBody>
          <a:bodyPr>
            <a:normAutofit fontScale="90000"/>
          </a:bodyPr>
          <a:lstStyle/>
          <a:p>
            <a:r>
              <a:rPr lang="en-CA" sz="2800" dirty="0" err="1" smtClean="0"/>
              <a:t>Pither</a:t>
            </a:r>
            <a:r>
              <a:rPr lang="en-CA" sz="2800" dirty="0" smtClean="0"/>
              <a:t> &amp; </a:t>
            </a:r>
            <a:r>
              <a:rPr lang="en-CA" sz="2800" dirty="0" err="1" smtClean="0"/>
              <a:t>Leiser</a:t>
            </a:r>
            <a:r>
              <a:rPr lang="en-CA" sz="2800" dirty="0" smtClean="0"/>
              <a:t> </a:t>
            </a:r>
            <a:br>
              <a:rPr lang="en-CA" sz="2800" dirty="0" smtClean="0"/>
            </a:br>
            <a:r>
              <a:rPr lang="en-CA" sz="2200" dirty="0" smtClean="0"/>
              <a:t>was purchased in 1910 for over $1 million by the Guinness family of Guinness stout fame. Luke </a:t>
            </a:r>
            <a:r>
              <a:rPr lang="en-CA" sz="2200" dirty="0" err="1" smtClean="0"/>
              <a:t>Pither</a:t>
            </a:r>
            <a:r>
              <a:rPr lang="en-CA" sz="2200" dirty="0" smtClean="0"/>
              <a:t> retired to a farm in </a:t>
            </a:r>
            <a:r>
              <a:rPr lang="en-CA" sz="2200" dirty="0" err="1" smtClean="0"/>
              <a:t>Saanich</a:t>
            </a:r>
            <a:r>
              <a:rPr lang="en-CA" sz="2200" dirty="0" smtClean="0"/>
              <a:t>. Max </a:t>
            </a:r>
            <a:r>
              <a:rPr lang="en-CA" sz="2200" dirty="0" err="1" smtClean="0"/>
              <a:t>Leiser</a:t>
            </a:r>
            <a:r>
              <a:rPr lang="en-CA" sz="2200" dirty="0" smtClean="0"/>
              <a:t> became a real estate investor and developer.</a:t>
            </a:r>
            <a:endParaRPr lang="en-CA" sz="2200" dirty="0"/>
          </a:p>
        </p:txBody>
      </p:sp>
      <p:pic>
        <p:nvPicPr>
          <p:cNvPr id="4" name="Content Placeholder 3" descr="promo-al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7325" y="2112203"/>
            <a:ext cx="8847914" cy="3765069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en-CA" sz="2000" dirty="0" smtClean="0"/>
              <a:t>Max </a:t>
            </a:r>
            <a:r>
              <a:rPr lang="en-CA" sz="2000" dirty="0" err="1" smtClean="0"/>
              <a:t>Leiser</a:t>
            </a:r>
            <a:r>
              <a:rPr lang="en-CA" sz="2000" dirty="0" smtClean="0"/>
              <a:t/>
            </a:r>
            <a:br>
              <a:rPr lang="en-CA" sz="2000" dirty="0" smtClean="0"/>
            </a:br>
            <a:r>
              <a:rPr lang="en-CA" sz="2000" dirty="0" smtClean="0"/>
              <a:t>built this building at 899 Fort Street in 1911</a:t>
            </a:r>
            <a:br>
              <a:rPr lang="en-CA" sz="2000" dirty="0" smtClean="0"/>
            </a:br>
            <a:r>
              <a:rPr lang="en-CA" sz="2000" dirty="0" smtClean="0"/>
              <a:t>-The original plans called for a three storey, 39 room brick building intended for use as stores and offices. The estimated construction cost was $25,000.</a:t>
            </a:r>
            <a:br>
              <a:rPr lang="en-CA" sz="2000" dirty="0" smtClean="0"/>
            </a:br>
            <a:endParaRPr lang="en-CA" sz="2000" dirty="0"/>
          </a:p>
        </p:txBody>
      </p:sp>
      <p:pic>
        <p:nvPicPr>
          <p:cNvPr id="4" name="Content Placeholder 3" descr="Fort St-899-Leiser Building-28 May 2013-P5281034 low r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457380"/>
            <a:ext cx="7560839" cy="4953122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995710"/>
          </a:xfrm>
        </p:spPr>
        <p:txBody>
          <a:bodyPr>
            <a:normAutofit/>
          </a:bodyPr>
          <a:lstStyle/>
          <a:p>
            <a:pPr algn="ctr"/>
            <a:r>
              <a:rPr lang="en-CA" sz="2800" dirty="0" smtClean="0"/>
              <a:t>Max </a:t>
            </a:r>
            <a:r>
              <a:rPr lang="en-CA" sz="2800" dirty="0" err="1" smtClean="0"/>
              <a:t>Leiser</a:t>
            </a:r>
            <a:r>
              <a:rPr lang="en-CA" sz="2800" dirty="0" smtClean="0"/>
              <a:t/>
            </a:r>
            <a:br>
              <a:rPr lang="en-CA" sz="2800" dirty="0" smtClean="0"/>
            </a:br>
            <a:endParaRPr lang="en-CA" sz="2800" dirty="0"/>
          </a:p>
        </p:txBody>
      </p:sp>
      <p:pic>
        <p:nvPicPr>
          <p:cNvPr id="5" name="Content Placeholder 4" descr="Kaiserhof Hotel-Blanshard&amp;Johnson-24May2005 shot#3 low r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943020"/>
            <a:ext cx="5344002" cy="471822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520" y="1435100"/>
            <a:ext cx="3096344" cy="5090244"/>
          </a:xfrm>
        </p:spPr>
        <p:txBody>
          <a:bodyPr/>
          <a:lstStyle/>
          <a:p>
            <a:r>
              <a:rPr lang="en-CA" dirty="0" smtClean="0"/>
              <a:t>1320 – 1324 </a:t>
            </a:r>
            <a:r>
              <a:rPr lang="en-CA" dirty="0" err="1" smtClean="0"/>
              <a:t>Blanshard</a:t>
            </a:r>
            <a:r>
              <a:rPr lang="en-CA" dirty="0" smtClean="0"/>
              <a:t> Street (at Johnson Street}</a:t>
            </a:r>
          </a:p>
          <a:p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Designed and built by architect Thomas Hooper for Max </a:t>
            </a:r>
            <a:r>
              <a:rPr lang="en-CA" dirty="0" err="1" smtClean="0"/>
              <a:t>Leiser</a:t>
            </a:r>
            <a:r>
              <a:rPr lang="en-CA" dirty="0" smtClean="0"/>
              <a:t> in 1912.</a:t>
            </a:r>
          </a:p>
          <a:p>
            <a:pPr>
              <a:buFontTx/>
              <a:buChar char="-"/>
            </a:pPr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- Original plans called for a four storey, 36 room brick and terra cotta building, intended to be used as a hotel.</a:t>
            </a:r>
          </a:p>
          <a:p>
            <a:pPr>
              <a:buFontTx/>
              <a:buChar char="-"/>
            </a:pPr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- Original estimated cost was $28,000.</a:t>
            </a:r>
          </a:p>
          <a:p>
            <a:pPr>
              <a:buFontTx/>
              <a:buChar char="-"/>
            </a:pPr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- Originally known as the </a:t>
            </a:r>
            <a:r>
              <a:rPr lang="en-CA" dirty="0" err="1" smtClean="0"/>
              <a:t>Kaiserhof</a:t>
            </a:r>
            <a:r>
              <a:rPr lang="en-CA" dirty="0" smtClean="0"/>
              <a:t> Hotel, it was damaged and looted during anti-German riot following the sinking of the Lusitania by a German U-boat  off the Irish coast in 1915.</a:t>
            </a:r>
          </a:p>
          <a:p>
            <a:pPr>
              <a:buFontTx/>
              <a:buChar char="-"/>
            </a:pPr>
            <a:r>
              <a:rPr lang="en-CA" dirty="0" smtClean="0"/>
              <a:t>- Subsequently known variously as </a:t>
            </a:r>
            <a:r>
              <a:rPr lang="en-CA" dirty="0" err="1" smtClean="0"/>
              <a:t>Blanshard</a:t>
            </a:r>
            <a:r>
              <a:rPr lang="en-CA" dirty="0" smtClean="0"/>
              <a:t> Hotel, Cecil Hotel, Kent Apartments.</a:t>
            </a:r>
            <a:endParaRPr lang="en-CA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923702"/>
          </a:xfrm>
        </p:spPr>
        <p:txBody>
          <a:bodyPr>
            <a:normAutofit/>
          </a:bodyPr>
          <a:lstStyle/>
          <a:p>
            <a:pPr algn="ctr"/>
            <a:r>
              <a:rPr lang="en-CA" sz="2800" dirty="0" smtClean="0"/>
              <a:t>Lewis </a:t>
            </a:r>
            <a:r>
              <a:rPr lang="en-CA" sz="2800" dirty="0" err="1" smtClean="0"/>
              <a:t>Lewis</a:t>
            </a:r>
            <a:r>
              <a:rPr lang="en-CA" sz="2800" dirty="0" smtClean="0"/>
              <a:t/>
            </a:r>
            <a:br>
              <a:rPr lang="en-CA" sz="2800" dirty="0" smtClean="0"/>
            </a:br>
            <a:r>
              <a:rPr lang="en-CA" dirty="0" smtClean="0"/>
              <a:t>(1828-1904)</a:t>
            </a:r>
            <a:endParaRPr lang="en-CA" dirty="0"/>
          </a:p>
        </p:txBody>
      </p:sp>
      <p:pic>
        <p:nvPicPr>
          <p:cNvPr id="5" name="Content Placeholder 4" descr="Lewis Lewis-inscription-11Aug2006 #2 low r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36007" y="273050"/>
            <a:ext cx="4812457" cy="641660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520" y="1435100"/>
            <a:ext cx="3213993" cy="4691063"/>
          </a:xfrm>
        </p:spPr>
        <p:txBody>
          <a:bodyPr/>
          <a:lstStyle/>
          <a:p>
            <a:r>
              <a:rPr lang="en-CA" dirty="0" smtClean="0"/>
              <a:t>Member of Vancouver &amp; Quadra Lodge, No. 2 in Victoria.</a:t>
            </a:r>
          </a:p>
          <a:p>
            <a:endParaRPr lang="en-CA" dirty="0" smtClean="0"/>
          </a:p>
          <a:p>
            <a:r>
              <a:rPr lang="en-CA" dirty="0" smtClean="0"/>
              <a:t>President of Congregation Beth </a:t>
            </a:r>
            <a:r>
              <a:rPr lang="en-CA" dirty="0" err="1" smtClean="0"/>
              <a:t>Emanu</a:t>
            </a:r>
            <a:r>
              <a:rPr lang="en-CA" dirty="0" smtClean="0"/>
              <a:t>-el for 8 years.</a:t>
            </a:r>
          </a:p>
          <a:p>
            <a:endParaRPr lang="en-CA" dirty="0" smtClean="0"/>
          </a:p>
          <a:p>
            <a:r>
              <a:rPr lang="en-CA" dirty="0" smtClean="0"/>
              <a:t>Member of I.O.O.F., Victoria Lodge, No. 1.</a:t>
            </a:r>
          </a:p>
          <a:p>
            <a:endParaRPr lang="en-CA" dirty="0" smtClean="0"/>
          </a:p>
          <a:p>
            <a:r>
              <a:rPr lang="en-CA" dirty="0" smtClean="0"/>
              <a:t>Came to Victoria in 1858. Went into business on Yates Street, first as a clothier, then as a plumber and tinsmith.</a:t>
            </a:r>
            <a:endParaRPr lang="en-CA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</p:spPr>
        <p:txBody>
          <a:bodyPr>
            <a:normAutofit/>
          </a:bodyPr>
          <a:lstStyle/>
          <a:p>
            <a:r>
              <a:rPr lang="en-CA" sz="3600" dirty="0" smtClean="0"/>
              <a:t>Lewis </a:t>
            </a:r>
            <a:r>
              <a:rPr lang="en-CA" sz="3600" dirty="0" err="1" smtClean="0"/>
              <a:t>Lewis</a:t>
            </a:r>
            <a:endParaRPr lang="en-CA" sz="3600" dirty="0"/>
          </a:p>
        </p:txBody>
      </p:sp>
      <p:pic>
        <p:nvPicPr>
          <p:cNvPr id="4" name="Content Placeholder 3" descr="L Lewis-Kings Hotel-15Sep2008-P9150120 low r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108876"/>
            <a:ext cx="7221957" cy="5416468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07678"/>
          </a:xfrm>
        </p:spPr>
        <p:txBody>
          <a:bodyPr>
            <a:normAutofit/>
          </a:bodyPr>
          <a:lstStyle/>
          <a:p>
            <a:pPr algn="ctr"/>
            <a:r>
              <a:rPr lang="en-CA" sz="3200" dirty="0" err="1" smtClean="0"/>
              <a:t>Kady</a:t>
            </a:r>
            <a:r>
              <a:rPr lang="en-CA" sz="3200" dirty="0" smtClean="0"/>
              <a:t> </a:t>
            </a:r>
            <a:r>
              <a:rPr lang="en-CA" sz="3200" dirty="0" err="1" smtClean="0"/>
              <a:t>Gambitz</a:t>
            </a:r>
            <a:endParaRPr lang="en-CA" sz="3200" dirty="0"/>
          </a:p>
        </p:txBody>
      </p:sp>
      <p:pic>
        <p:nvPicPr>
          <p:cNvPr id="5" name="Content Placeholder 4" descr="Kady Gambitz advert-Colonist 30 Sep 1863 p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85612" y="0"/>
            <a:ext cx="3946828" cy="671995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394720" cy="4691063"/>
          </a:xfrm>
        </p:spPr>
        <p:txBody>
          <a:bodyPr/>
          <a:lstStyle/>
          <a:p>
            <a:pPr>
              <a:buFontTx/>
              <a:buChar char="-"/>
            </a:pPr>
            <a:r>
              <a:rPr lang="en-CA" dirty="0" smtClean="0"/>
              <a:t>One of the leading members of Congregation Beth </a:t>
            </a:r>
            <a:r>
              <a:rPr lang="en-CA" dirty="0" err="1" smtClean="0"/>
              <a:t>Emanu</a:t>
            </a:r>
            <a:r>
              <a:rPr lang="en-CA" dirty="0" smtClean="0"/>
              <a:t>-el. Played a leading role in organizing the building of Temple Beth </a:t>
            </a:r>
            <a:r>
              <a:rPr lang="en-CA" dirty="0" err="1" smtClean="0"/>
              <a:t>Emanu</a:t>
            </a:r>
            <a:r>
              <a:rPr lang="en-CA" dirty="0" smtClean="0"/>
              <a:t>-el in 1863.</a:t>
            </a:r>
          </a:p>
          <a:p>
            <a:pPr>
              <a:buFontTx/>
              <a:buChar char="-"/>
            </a:pPr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- Left Victoria about 1870 and returned to California.</a:t>
            </a:r>
          </a:p>
          <a:p>
            <a:pPr>
              <a:buFontTx/>
              <a:buChar char="-"/>
            </a:pPr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- The advertisement at right is from 1863.</a:t>
            </a:r>
          </a:p>
          <a:p>
            <a:pPr>
              <a:buFontTx/>
              <a:buChar char="-"/>
            </a:pPr>
            <a:endParaRPr lang="en-CA" dirty="0" smtClean="0"/>
          </a:p>
          <a:p>
            <a:pPr>
              <a:buFontTx/>
              <a:buChar char="-"/>
            </a:pPr>
            <a:endParaRPr lang="en-CA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Lewis </a:t>
            </a:r>
            <a:r>
              <a:rPr lang="en-CA" dirty="0" err="1" smtClean="0"/>
              <a:t>Lewis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sz="2800" dirty="0" smtClean="0"/>
              <a:t>building during 2008 renovation</a:t>
            </a:r>
            <a:endParaRPr lang="en-CA" dirty="0"/>
          </a:p>
        </p:txBody>
      </p:sp>
      <p:pic>
        <p:nvPicPr>
          <p:cNvPr id="4" name="Content Placeholder 3" descr="Kings Hotel-15Sep2008-P9150119 low r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617709" cy="4963282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923702"/>
          </a:xfrm>
        </p:spPr>
        <p:txBody>
          <a:bodyPr>
            <a:normAutofit/>
          </a:bodyPr>
          <a:lstStyle/>
          <a:p>
            <a:pPr algn="ctr"/>
            <a:r>
              <a:rPr lang="en-CA" sz="3200" dirty="0" smtClean="0"/>
              <a:t>Lewis </a:t>
            </a:r>
            <a:r>
              <a:rPr lang="en-CA" sz="3200" dirty="0" err="1" smtClean="0"/>
              <a:t>Lewis</a:t>
            </a:r>
            <a:endParaRPr lang="en-CA" sz="3200" dirty="0"/>
          </a:p>
        </p:txBody>
      </p:sp>
      <p:pic>
        <p:nvPicPr>
          <p:cNvPr id="5" name="Content Placeholder 4" descr="Lewis Lewis-Colonist 25 Oct 1872 p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39952" y="345979"/>
            <a:ext cx="4392488" cy="617359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 smtClean="0"/>
              <a:t>This advertisement from 1872 shows Lewis </a:t>
            </a:r>
            <a:r>
              <a:rPr lang="en-CA" dirty="0" err="1" smtClean="0"/>
              <a:t>Lewis</a:t>
            </a:r>
            <a:r>
              <a:rPr lang="en-CA" dirty="0" smtClean="0"/>
              <a:t> in the clothing business  with retail premises in what is now the 500 block of Yates Street.</a:t>
            </a:r>
            <a:endParaRPr lang="en-CA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923702"/>
          </a:xfrm>
        </p:spPr>
        <p:txBody>
          <a:bodyPr>
            <a:normAutofit/>
          </a:bodyPr>
          <a:lstStyle/>
          <a:p>
            <a:pPr algn="ctr"/>
            <a:r>
              <a:rPr lang="en-CA" sz="3600" dirty="0" smtClean="0"/>
              <a:t>Lewis </a:t>
            </a:r>
            <a:r>
              <a:rPr lang="en-CA" sz="3600" dirty="0" err="1" smtClean="0"/>
              <a:t>Lewis</a:t>
            </a:r>
            <a:endParaRPr lang="en-CA" sz="3600" dirty="0"/>
          </a:p>
        </p:txBody>
      </p:sp>
      <p:pic>
        <p:nvPicPr>
          <p:cNvPr id="5" name="Content Placeholder 4" descr="Lewis Lewis-Colonist 9 November 1895 p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35896" y="548680"/>
            <a:ext cx="5161840" cy="519212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 smtClean="0"/>
              <a:t>This advertisement from 1895 shows Lewis </a:t>
            </a:r>
            <a:r>
              <a:rPr lang="en-CA" dirty="0" err="1" smtClean="0"/>
              <a:t>Lewis</a:t>
            </a:r>
            <a:r>
              <a:rPr lang="en-CA" dirty="0" smtClean="0"/>
              <a:t> wanting to retire from his Tinsmith and Plumbing business,  which he had operated  at 44 Yates Street since about 1885.</a:t>
            </a:r>
          </a:p>
          <a:p>
            <a:endParaRPr lang="en-CA" dirty="0" smtClean="0"/>
          </a:p>
          <a:p>
            <a:r>
              <a:rPr lang="en-CA" dirty="0" smtClean="0"/>
              <a:t>He had been in business at that location since arriving in Victoria in 1858.</a:t>
            </a:r>
            <a:endParaRPr lang="en-CA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Lewis </a:t>
            </a:r>
            <a:r>
              <a:rPr lang="en-CA" dirty="0" err="1" smtClean="0"/>
              <a:t>Lewis</a:t>
            </a:r>
            <a:endParaRPr lang="en-CA" dirty="0"/>
          </a:p>
        </p:txBody>
      </p:sp>
      <p:pic>
        <p:nvPicPr>
          <p:cNvPr id="5" name="Content Placeholder 4" descr="Lewis Lewis-Jewish Cemetery-11Aug2006 low r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36007" y="273050"/>
            <a:ext cx="4884465" cy="622458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 smtClean="0"/>
              <a:t>The Lewis family grave in the Victoria Jewish Cemetery.</a:t>
            </a:r>
          </a:p>
          <a:p>
            <a:endParaRPr lang="en-CA" dirty="0" smtClean="0"/>
          </a:p>
          <a:p>
            <a:r>
              <a:rPr lang="en-CA" dirty="0" smtClean="0"/>
              <a:t>The grave contains the remains of : -</a:t>
            </a:r>
          </a:p>
          <a:p>
            <a:r>
              <a:rPr lang="en-CA" dirty="0" smtClean="0"/>
              <a:t>- Lewis Lewis, </a:t>
            </a:r>
          </a:p>
          <a:p>
            <a:r>
              <a:rPr lang="en-CA" dirty="0" smtClean="0"/>
              <a:t>- his son Philip, who died 23 March 1884, aged 26</a:t>
            </a:r>
            <a:endParaRPr lang="en-CA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3008313" cy="864096"/>
          </a:xfrm>
        </p:spPr>
        <p:txBody>
          <a:bodyPr>
            <a:normAutofit/>
          </a:bodyPr>
          <a:lstStyle/>
          <a:p>
            <a:pPr algn="ctr"/>
            <a:r>
              <a:rPr lang="en-CA" sz="3200" dirty="0" smtClean="0"/>
              <a:t>Lewis </a:t>
            </a:r>
            <a:r>
              <a:rPr lang="en-CA" sz="3200" dirty="0" err="1" smtClean="0"/>
              <a:t>Lewis</a:t>
            </a:r>
            <a:endParaRPr lang="en-CA" sz="3200" dirty="0"/>
          </a:p>
        </p:txBody>
      </p:sp>
      <p:pic>
        <p:nvPicPr>
          <p:cNvPr id="5" name="Content Placeholder 4" descr="Lewis Lewis-inscription-11Aug2006 #2 low r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36007" y="81030"/>
            <a:ext cx="4956473" cy="660863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 smtClean="0"/>
              <a:t>The inscription on the tombstone of Lewis </a:t>
            </a:r>
            <a:r>
              <a:rPr lang="en-CA" dirty="0" err="1" smtClean="0"/>
              <a:t>Lewis</a:t>
            </a:r>
            <a:r>
              <a:rPr lang="en-CA" dirty="0" smtClean="0"/>
              <a:t>.</a:t>
            </a:r>
          </a:p>
          <a:p>
            <a:endParaRPr lang="en-CA" dirty="0" smtClean="0"/>
          </a:p>
          <a:p>
            <a:r>
              <a:rPr lang="en-CA" dirty="0" smtClean="0"/>
              <a:t>The Masonic Square and Compasses  at the top of the stone are depicted along with the Independent Order of Odd Fellows three link chain, symbolizing Friendship, Love and Truth.</a:t>
            </a:r>
          </a:p>
          <a:p>
            <a:endParaRPr lang="en-CA" dirty="0" smtClean="0"/>
          </a:p>
          <a:p>
            <a:r>
              <a:rPr lang="en-CA" dirty="0" smtClean="0"/>
              <a:t>In 19</a:t>
            </a:r>
            <a:r>
              <a:rPr lang="en-CA" baseline="30000" dirty="0" smtClean="0"/>
              <a:t>th</a:t>
            </a:r>
            <a:r>
              <a:rPr lang="en-CA" dirty="0" smtClean="0"/>
              <a:t> and early 20</a:t>
            </a:r>
            <a:r>
              <a:rPr lang="en-CA" baseline="30000" dirty="0" smtClean="0"/>
              <a:t>th</a:t>
            </a:r>
            <a:r>
              <a:rPr lang="en-CA" dirty="0" smtClean="0"/>
              <a:t> century Victoria it was quite common for men to hold membership in both the Freemasons and the Odd Fellows.</a:t>
            </a:r>
            <a:endParaRPr lang="en-CA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3050"/>
            <a:ext cx="3672408" cy="995710"/>
          </a:xfrm>
        </p:spPr>
        <p:txBody>
          <a:bodyPr>
            <a:normAutofit fontScale="90000"/>
          </a:bodyPr>
          <a:lstStyle/>
          <a:p>
            <a:pPr algn="ctr"/>
            <a:r>
              <a:rPr lang="en-CA" sz="3200" dirty="0" smtClean="0"/>
              <a:t>Marcus Wolfe</a:t>
            </a:r>
            <a:br>
              <a:rPr lang="en-CA" sz="3200" dirty="0" smtClean="0"/>
            </a:br>
            <a:r>
              <a:rPr lang="en-CA" sz="2800" dirty="0" smtClean="0"/>
              <a:t>Past Grand Master</a:t>
            </a:r>
            <a:br>
              <a:rPr lang="en-CA" sz="2800" dirty="0" smtClean="0"/>
            </a:br>
            <a:r>
              <a:rPr lang="en-CA" sz="2200" dirty="0" smtClean="0"/>
              <a:t>(died November 1896, aged 51)</a:t>
            </a:r>
            <a:endParaRPr lang="en-CA" sz="2200" dirty="0"/>
          </a:p>
        </p:txBody>
      </p:sp>
      <p:pic>
        <p:nvPicPr>
          <p:cNvPr id="5" name="Content Placeholder 4" descr="Marcus Wolfe-PGM-P4110408 cropped cop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44176" y="273050"/>
            <a:ext cx="4072240" cy="631649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520" y="1435100"/>
            <a:ext cx="3528392" cy="4691063"/>
          </a:xfrm>
        </p:spPr>
        <p:txBody>
          <a:bodyPr>
            <a:normAutofit/>
          </a:bodyPr>
          <a:lstStyle/>
          <a:p>
            <a:r>
              <a:rPr lang="en-CA" sz="1800" dirty="0" smtClean="0"/>
              <a:t>Member of </a:t>
            </a:r>
            <a:r>
              <a:rPr lang="en-CA" sz="1800" dirty="0" err="1" smtClean="0"/>
              <a:t>Ashlar</a:t>
            </a:r>
            <a:r>
              <a:rPr lang="en-CA" sz="1800" dirty="0" smtClean="0"/>
              <a:t> Lodge, No. 3 in Nanaimo.</a:t>
            </a:r>
          </a:p>
          <a:p>
            <a:endParaRPr lang="en-CA" sz="1800" dirty="0" smtClean="0"/>
          </a:p>
          <a:p>
            <a:r>
              <a:rPr lang="en-CA" sz="1800" dirty="0" smtClean="0"/>
              <a:t>Masonic Grand Master June 1891 to June 1892 </a:t>
            </a:r>
          </a:p>
          <a:p>
            <a:endParaRPr lang="en-CA" sz="1800" dirty="0" smtClean="0"/>
          </a:p>
          <a:p>
            <a:r>
              <a:rPr lang="en-CA" sz="1800" dirty="0" smtClean="0"/>
              <a:t>Although based in Nanaimo, he had business interests in Victoria</a:t>
            </a:r>
            <a:r>
              <a:rPr lang="en-CA" sz="1800" dirty="0" smtClean="0"/>
              <a:t>.</a:t>
            </a:r>
          </a:p>
          <a:p>
            <a:endParaRPr lang="en-CA" sz="1800" dirty="0" smtClean="0"/>
          </a:p>
          <a:p>
            <a:r>
              <a:rPr lang="en-CA" sz="1800" dirty="0" smtClean="0"/>
              <a:t>Buried in Victoria Jewish Cemetery, although I haven’t been able to find his grave.</a:t>
            </a:r>
            <a:endParaRPr lang="en-CA" sz="180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923702"/>
          </a:xfrm>
        </p:spPr>
        <p:txBody>
          <a:bodyPr/>
          <a:lstStyle/>
          <a:p>
            <a:pPr algn="ctr"/>
            <a:r>
              <a:rPr lang="en-CA" sz="2400" dirty="0" smtClean="0"/>
              <a:t>Samuel Davies Schultz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( 1865 -1917)</a:t>
            </a:r>
            <a:endParaRPr lang="en-CA" dirty="0"/>
          </a:p>
        </p:txBody>
      </p:sp>
      <p:pic>
        <p:nvPicPr>
          <p:cNvPr id="5" name="Content Placeholder 4" descr="Samuel davies Schultz-died 1917-P5291068 cop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684759" y="286047"/>
            <a:ext cx="5279729" cy="628853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 smtClean="0"/>
              <a:t>First Jewish judge appointed to the bench in B.C.</a:t>
            </a:r>
          </a:p>
          <a:p>
            <a:endParaRPr lang="en-CA" dirty="0" smtClean="0"/>
          </a:p>
          <a:p>
            <a:r>
              <a:rPr lang="en-CA" dirty="0" smtClean="0"/>
              <a:t>Born in Victoria, the son of  Herman and Elizabeth Schultz.</a:t>
            </a:r>
          </a:p>
          <a:p>
            <a:endParaRPr lang="en-CA" dirty="0" smtClean="0"/>
          </a:p>
          <a:p>
            <a:r>
              <a:rPr lang="en-CA" dirty="0" smtClean="0"/>
              <a:t>Nephew of Joshua Philip Davies.</a:t>
            </a:r>
          </a:p>
          <a:p>
            <a:endParaRPr lang="en-CA" dirty="0" smtClean="0"/>
          </a:p>
          <a:p>
            <a:r>
              <a:rPr lang="en-CA" dirty="0" smtClean="0"/>
              <a:t>Educated at Victoria High School, University of Toronto and </a:t>
            </a:r>
            <a:r>
              <a:rPr lang="en-CA" dirty="0" err="1" smtClean="0"/>
              <a:t>Osgoode</a:t>
            </a:r>
            <a:r>
              <a:rPr lang="en-CA" dirty="0" smtClean="0"/>
              <a:t> Hall.</a:t>
            </a:r>
          </a:p>
          <a:p>
            <a:endParaRPr lang="en-CA" dirty="0" smtClean="0"/>
          </a:p>
          <a:p>
            <a:r>
              <a:rPr lang="en-CA" dirty="0" smtClean="0"/>
              <a:t>Practiced law in Victoria, Nelson and Vancouver.</a:t>
            </a:r>
          </a:p>
          <a:p>
            <a:endParaRPr lang="en-CA" dirty="0" smtClean="0"/>
          </a:p>
          <a:p>
            <a:r>
              <a:rPr lang="en-CA" dirty="0" smtClean="0"/>
              <a:t>Appointed to the bench in 1914.</a:t>
            </a:r>
          </a:p>
          <a:p>
            <a:endParaRPr lang="en-CA" dirty="0" smtClean="0"/>
          </a:p>
          <a:p>
            <a:endParaRPr lang="en-CA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3050"/>
            <a:ext cx="3528392" cy="635670"/>
          </a:xfrm>
        </p:spPr>
        <p:txBody>
          <a:bodyPr/>
          <a:lstStyle/>
          <a:p>
            <a:r>
              <a:rPr lang="en-CA" dirty="0" smtClean="0"/>
              <a:t>Isaac and David Oppenheimer</a:t>
            </a: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520" y="1268760"/>
            <a:ext cx="3312368" cy="4857403"/>
          </a:xfrm>
        </p:spPr>
        <p:txBody>
          <a:bodyPr/>
          <a:lstStyle/>
          <a:p>
            <a:r>
              <a:rPr lang="en-CA" dirty="0" smtClean="0"/>
              <a:t>Both </a:t>
            </a:r>
            <a:r>
              <a:rPr lang="en-CA" dirty="0" err="1" smtClean="0"/>
              <a:t>Issac</a:t>
            </a:r>
            <a:r>
              <a:rPr lang="en-CA" dirty="0" smtClean="0"/>
              <a:t> Oppenheimer and his brother David were members of Vancouver &amp; Quadra Lodge, No. 2 in Victoria.</a:t>
            </a:r>
          </a:p>
          <a:p>
            <a:endParaRPr lang="en-CA" dirty="0" smtClean="0"/>
          </a:p>
          <a:p>
            <a:r>
              <a:rPr lang="en-CA" dirty="0" smtClean="0"/>
              <a:t>David Oppenheimer affiliated with Vancouver &amp; Quadra Lodge, No. 2 on 19 August 1885. He demitted on 19 January 1889. </a:t>
            </a:r>
          </a:p>
          <a:p>
            <a:endParaRPr lang="en-CA" dirty="0" smtClean="0"/>
          </a:p>
          <a:p>
            <a:r>
              <a:rPr lang="en-CA" dirty="0" smtClean="0"/>
              <a:t>Lodge records show they were  also members of Union Lodge, No. 9 in New Westminster.</a:t>
            </a:r>
          </a:p>
          <a:p>
            <a:endParaRPr lang="en-CA" dirty="0" smtClean="0"/>
          </a:p>
          <a:p>
            <a:r>
              <a:rPr lang="en-CA" dirty="0" smtClean="0"/>
              <a:t>Isaac Oppenheimer also appears to have demitted from Vancouver &amp; Quadra, No. 2 on 19 January 1889. </a:t>
            </a:r>
          </a:p>
          <a:p>
            <a:endParaRPr lang="en-CA" dirty="0" smtClean="0"/>
          </a:p>
          <a:p>
            <a:r>
              <a:rPr lang="en-CA" dirty="0" smtClean="0"/>
              <a:t>The photo at right is of David Oppenheimer, circa 1890.</a:t>
            </a:r>
            <a:endParaRPr lang="en-CA" dirty="0"/>
          </a:p>
        </p:txBody>
      </p:sp>
      <p:pic>
        <p:nvPicPr>
          <p:cNvPr id="7" name="Content Placeholder 6" descr="David Oppenheimer-P5291058 low r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62157" y="273050"/>
            <a:ext cx="4958315" cy="6395891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Isaac and David Oppenheimer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618856" cy="639762"/>
          </a:xfrm>
        </p:spPr>
        <p:txBody>
          <a:bodyPr>
            <a:normAutofit fontScale="92500" lnSpcReduction="20000"/>
          </a:bodyPr>
          <a:lstStyle/>
          <a:p>
            <a:r>
              <a:rPr lang="en-CA" dirty="0" smtClean="0"/>
              <a:t>The Oppenheimer family tomb in the Victoria Jewish Cemetery</a:t>
            </a:r>
            <a:endParaRPr lang="en-CA" dirty="0"/>
          </a:p>
        </p:txBody>
      </p:sp>
      <p:pic>
        <p:nvPicPr>
          <p:cNvPr id="7" name="Content Placeholder 6" descr="Oppenhiemer family plot-22 Feb 2009-P222027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67130" y="2348880"/>
            <a:ext cx="4896543" cy="367240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08104" y="1535113"/>
            <a:ext cx="3178696" cy="639762"/>
          </a:xfrm>
        </p:spPr>
        <p:txBody>
          <a:bodyPr/>
          <a:lstStyle/>
          <a:p>
            <a:r>
              <a:rPr lang="en-CA" dirty="0" smtClean="0"/>
              <a:t>David Oppenheimer</a:t>
            </a:r>
            <a:endParaRPr lang="en-CA" dirty="0"/>
          </a:p>
        </p:txBody>
      </p:sp>
      <p:pic>
        <p:nvPicPr>
          <p:cNvPr id="8" name="Content Placeholder 7" descr="David Oppenheimer-P5291058 low res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652120" y="2174875"/>
            <a:ext cx="3024336" cy="3951288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51694"/>
          </a:xfrm>
        </p:spPr>
        <p:txBody>
          <a:bodyPr/>
          <a:lstStyle/>
          <a:p>
            <a:pPr algn="ctr"/>
            <a:r>
              <a:rPr lang="en-CA" dirty="0" smtClean="0"/>
              <a:t>Ed </a:t>
            </a:r>
            <a:r>
              <a:rPr lang="en-CA" dirty="0" err="1" smtClean="0"/>
              <a:t>Mallek</a:t>
            </a:r>
            <a:endParaRPr lang="en-CA" dirty="0"/>
          </a:p>
        </p:txBody>
      </p:sp>
      <p:pic>
        <p:nvPicPr>
          <p:cNvPr id="5" name="Content Placeholder 4" descr="Ed Mallek as WM St Andrew's Lodge #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11960" y="356695"/>
            <a:ext cx="4032448" cy="597399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 smtClean="0"/>
              <a:t>Member of St. Andrew’s Lodge, No. 49.</a:t>
            </a:r>
          </a:p>
          <a:p>
            <a:endParaRPr lang="en-CA" dirty="0" smtClean="0"/>
          </a:p>
          <a:p>
            <a:r>
              <a:rPr lang="en-CA" dirty="0" smtClean="0"/>
              <a:t>Photo at right shows him as Worshipful master of St. Andrew’s Lodge in 1949.</a:t>
            </a:r>
          </a:p>
          <a:p>
            <a:endParaRPr lang="en-CA" dirty="0" smtClean="0"/>
          </a:p>
          <a:p>
            <a:r>
              <a:rPr lang="en-CA" dirty="0" smtClean="0"/>
              <a:t>He ran a clothing store called </a:t>
            </a:r>
            <a:r>
              <a:rPr lang="en-CA" dirty="0" err="1" smtClean="0"/>
              <a:t>Mallek’s</a:t>
            </a:r>
            <a:r>
              <a:rPr lang="en-CA" dirty="0" smtClean="0"/>
              <a:t> which was a prominent feature of Douglas Street.</a:t>
            </a:r>
            <a:endParaRPr lang="en-CA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892480" cy="1296144"/>
          </a:xfrm>
        </p:spPr>
        <p:txBody>
          <a:bodyPr>
            <a:normAutofit/>
          </a:bodyPr>
          <a:lstStyle/>
          <a:p>
            <a:r>
              <a:rPr lang="en-CA" sz="1800" dirty="0" smtClean="0"/>
              <a:t>Yates Street – 500 block circa 1862</a:t>
            </a:r>
            <a:br>
              <a:rPr lang="en-CA" sz="1800" dirty="0" smtClean="0"/>
            </a:br>
            <a:r>
              <a:rPr lang="en-CA" sz="1800" dirty="0" err="1" smtClean="0"/>
              <a:t>Kady</a:t>
            </a:r>
            <a:r>
              <a:rPr lang="en-CA" sz="1800" dirty="0" smtClean="0"/>
              <a:t> </a:t>
            </a:r>
            <a:r>
              <a:rPr lang="en-CA" sz="1800" dirty="0" err="1" smtClean="0"/>
              <a:t>Gambitz</a:t>
            </a:r>
            <a:r>
              <a:rPr lang="en-CA" sz="1800" dirty="0" smtClean="0"/>
              <a:t> dry goods store is second building from left. It opened in 1859.</a:t>
            </a:r>
            <a:br>
              <a:rPr lang="en-CA" sz="1800" dirty="0" smtClean="0"/>
            </a:br>
            <a:r>
              <a:rPr lang="en-CA" sz="1800" dirty="0" smtClean="0"/>
              <a:t>(Between Adelphi Saloon and Bank of British North America)</a:t>
            </a:r>
            <a:br>
              <a:rPr lang="en-CA" sz="1800" dirty="0" smtClean="0"/>
            </a:br>
            <a:r>
              <a:rPr lang="en-CA" sz="1800" dirty="0" err="1" smtClean="0"/>
              <a:t>Hibben</a:t>
            </a:r>
            <a:r>
              <a:rPr lang="en-CA" sz="1800" dirty="0" smtClean="0"/>
              <a:t> &amp; </a:t>
            </a:r>
            <a:r>
              <a:rPr lang="en-CA" sz="1800" dirty="0" err="1" smtClean="0"/>
              <a:t>Carswell</a:t>
            </a:r>
            <a:r>
              <a:rPr lang="en-CA" sz="1800" dirty="0" smtClean="0"/>
              <a:t> Stationers, the site of Victoria’s first Masonic Temple, is 5</a:t>
            </a:r>
            <a:r>
              <a:rPr lang="en-CA" sz="1800" baseline="30000" dirty="0" smtClean="0"/>
              <a:t>th</a:t>
            </a:r>
            <a:r>
              <a:rPr lang="en-CA" sz="1800" dirty="0" smtClean="0"/>
              <a:t> from left</a:t>
            </a:r>
            <a:endParaRPr lang="en-CA" sz="1800" dirty="0"/>
          </a:p>
        </p:txBody>
      </p:sp>
      <p:pic>
        <p:nvPicPr>
          <p:cNvPr id="4" name="Content Placeholder 3" descr="Yates Street - 18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9596" y="1684156"/>
            <a:ext cx="8864897" cy="4625164"/>
          </a:xfr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008"/>
            <a:ext cx="8229600" cy="764704"/>
          </a:xfrm>
        </p:spPr>
        <p:txBody>
          <a:bodyPr>
            <a:normAutofit/>
          </a:bodyPr>
          <a:lstStyle/>
          <a:p>
            <a:r>
              <a:rPr lang="en-CA" sz="3200" dirty="0" smtClean="0"/>
              <a:t>The Victoria Jewish Cemetery Cat</a:t>
            </a:r>
            <a:endParaRPr lang="en-CA" sz="3200" dirty="0"/>
          </a:p>
        </p:txBody>
      </p:sp>
      <p:pic>
        <p:nvPicPr>
          <p:cNvPr id="4" name="Content Placeholder 3" descr="Cat on Grave-Jewish Cemetery-Victoria-18 October 2011-PA180074 low re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55576" y="892851"/>
            <a:ext cx="7632848" cy="5724636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 smtClean="0"/>
              <a:t>Other Jewish Freemasons </a:t>
            </a:r>
            <a:br>
              <a:rPr lang="en-CA" sz="3200" dirty="0" smtClean="0"/>
            </a:br>
            <a:r>
              <a:rPr lang="en-CA" sz="2200" dirty="0" smtClean="0"/>
              <a:t>At The Temple Beth </a:t>
            </a:r>
            <a:r>
              <a:rPr lang="en-CA" sz="2200" dirty="0" err="1" smtClean="0"/>
              <a:t>Emanu</a:t>
            </a:r>
            <a:r>
              <a:rPr lang="en-CA" sz="2200" dirty="0" smtClean="0"/>
              <a:t>-el Cornerstone Ceremony on 2 June 1863</a:t>
            </a:r>
            <a:endParaRPr lang="en-CA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CA" dirty="0" smtClean="0"/>
              <a:t>Moses </a:t>
            </a:r>
            <a:r>
              <a:rPr lang="en-CA" dirty="0" err="1" smtClean="0"/>
              <a:t>Sporburg</a:t>
            </a:r>
            <a:endParaRPr lang="en-CA" dirty="0" smtClean="0"/>
          </a:p>
          <a:p>
            <a:pPr>
              <a:buNone/>
            </a:pPr>
            <a:r>
              <a:rPr lang="en-CA" sz="1600" dirty="0" smtClean="0"/>
              <a:t>Prominent Member of Congregation Beth </a:t>
            </a:r>
            <a:r>
              <a:rPr lang="en-CA" sz="1600" dirty="0" err="1" smtClean="0"/>
              <a:t>Emanu</a:t>
            </a:r>
            <a:r>
              <a:rPr lang="en-CA" sz="1600" dirty="0" smtClean="0"/>
              <a:t>-el. Member of Victoria Lodge, No. 1085 (now Victoria-Columbia Lodge, No. 1); also a Past Grand in the Independent Order of Odd Fellows.  </a:t>
            </a:r>
          </a:p>
          <a:p>
            <a:pPr algn="ctr">
              <a:buNone/>
            </a:pPr>
            <a:r>
              <a:rPr lang="en-CA" dirty="0" smtClean="0"/>
              <a:t>John </a:t>
            </a:r>
            <a:r>
              <a:rPr lang="en-CA" dirty="0" err="1" smtClean="0"/>
              <a:t>Malowanski</a:t>
            </a:r>
            <a:endParaRPr lang="en-CA" dirty="0" smtClean="0"/>
          </a:p>
          <a:p>
            <a:pPr>
              <a:buNone/>
            </a:pPr>
            <a:r>
              <a:rPr lang="en-CA" sz="1600" dirty="0" smtClean="0"/>
              <a:t>The first man to be made a Mason in Victoria following the creation of Victoria Lodge, No. 1085.</a:t>
            </a:r>
          </a:p>
          <a:p>
            <a:pPr>
              <a:buNone/>
            </a:pPr>
            <a:endParaRPr lang="en-CA" sz="1600" dirty="0" smtClean="0"/>
          </a:p>
          <a:p>
            <a:pPr algn="ctr">
              <a:buNone/>
            </a:pPr>
            <a:r>
              <a:rPr lang="en-CA" dirty="0" smtClean="0"/>
              <a:t>Morris Myer</a:t>
            </a:r>
          </a:p>
          <a:p>
            <a:pPr>
              <a:buNone/>
            </a:pPr>
            <a:endParaRPr lang="en-CA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427168" cy="779686"/>
          </a:xfrm>
        </p:spPr>
        <p:txBody>
          <a:bodyPr>
            <a:normAutofit/>
          </a:bodyPr>
          <a:lstStyle/>
          <a:p>
            <a:pPr algn="ctr"/>
            <a:r>
              <a:rPr lang="en-CA" sz="2400" dirty="0" smtClean="0"/>
              <a:t>Judah Philip Davies</a:t>
            </a:r>
            <a:br>
              <a:rPr lang="en-CA" sz="2400" dirty="0" smtClean="0"/>
            </a:br>
            <a:r>
              <a:rPr lang="en-CA" sz="1800" dirty="0" smtClean="0"/>
              <a:t>(died September 1879, aged 58)</a:t>
            </a:r>
            <a:endParaRPr lang="en-CA" sz="1800" dirty="0"/>
          </a:p>
        </p:txBody>
      </p:sp>
      <p:pic>
        <p:nvPicPr>
          <p:cNvPr id="5" name="Content Placeholder 4" descr="Wharf St-1218-25Aug2005 low r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98986" y="1395387"/>
            <a:ext cx="5975846" cy="462590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513" y="1435100"/>
            <a:ext cx="2808312" cy="4691063"/>
          </a:xfrm>
        </p:spPr>
        <p:txBody>
          <a:bodyPr/>
          <a:lstStyle/>
          <a:p>
            <a:pPr>
              <a:buFontTx/>
              <a:buChar char="-"/>
            </a:pPr>
            <a:r>
              <a:rPr lang="en-CA" dirty="0" smtClean="0"/>
              <a:t>Born in London, U.K. </a:t>
            </a:r>
          </a:p>
          <a:p>
            <a:pPr>
              <a:buFontTx/>
              <a:buChar char="-"/>
            </a:pPr>
            <a:r>
              <a:rPr lang="en-CA" dirty="0" smtClean="0"/>
              <a:t>Went to San Francisco in 1849. Was in business in Monterrey and Sacramento, California;</a:t>
            </a:r>
          </a:p>
          <a:p>
            <a:pPr>
              <a:buFontTx/>
              <a:buChar char="-"/>
            </a:pPr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Came to Victoria in 1863;</a:t>
            </a:r>
          </a:p>
          <a:p>
            <a:pPr>
              <a:buFontTx/>
              <a:buChar char="-"/>
            </a:pPr>
            <a:r>
              <a:rPr lang="en-CA" dirty="0" smtClean="0"/>
              <a:t>- established a successful auctioneers’ business, J.P. Davies &amp; Co.;</a:t>
            </a:r>
          </a:p>
          <a:p>
            <a:pPr>
              <a:buFontTx/>
              <a:buChar char="-"/>
            </a:pPr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The building at right was his business premises.</a:t>
            </a:r>
          </a:p>
          <a:p>
            <a:pPr>
              <a:buFontTx/>
              <a:buChar char="-"/>
            </a:pPr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- member of Vancouver &amp; Quadra Lodge, No. 2 in Victoria.</a:t>
            </a:r>
          </a:p>
          <a:p>
            <a:pPr>
              <a:buFontTx/>
              <a:buChar char="-"/>
            </a:pPr>
            <a:endParaRPr lang="en-CA" dirty="0" smtClean="0"/>
          </a:p>
          <a:p>
            <a:pPr>
              <a:buFontTx/>
              <a:buChar char="-"/>
            </a:pPr>
            <a:r>
              <a:rPr lang="en-CA" dirty="0" smtClean="0"/>
              <a:t>Delivered keynote address at the cornerstone ceremony of Temple Beth </a:t>
            </a:r>
            <a:r>
              <a:rPr lang="en-CA" dirty="0" err="1" smtClean="0"/>
              <a:t>Emanu</a:t>
            </a:r>
            <a:r>
              <a:rPr lang="en-CA" dirty="0" smtClean="0"/>
              <a:t>-el on 2 June 1863.</a:t>
            </a:r>
          </a:p>
          <a:p>
            <a:pPr>
              <a:buFontTx/>
              <a:buChar char="-"/>
            </a:pPr>
            <a:endParaRPr lang="en-CA" dirty="0" smtClean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2238</TotalTime>
  <Words>3296</Words>
  <Application>Microsoft Office PowerPoint</Application>
  <PresentationFormat>On-screen Show (4:3)</PresentationFormat>
  <Paragraphs>370</Paragraphs>
  <Slides>70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Office Theme</vt:lpstr>
      <vt:lpstr>Some Prominent Jewish Freemasons In Victoria’s History</vt:lpstr>
      <vt:lpstr>Victoria Lodge, No. 1085 constituted 28 August 1860 There were 10 Charter Members. Two were Jewish. </vt:lpstr>
      <vt:lpstr>Lumley Franklin (1820 – 1873)</vt:lpstr>
      <vt:lpstr>Lumley Franklin (1820 – 1873)</vt:lpstr>
      <vt:lpstr>Kady Gambitz</vt:lpstr>
      <vt:lpstr>Kady Gambitz</vt:lpstr>
      <vt:lpstr>Yates Street – 500 block circa 1862 Kady Gambitz dry goods store is second building from left. It opened in 1859. (Between Adelphi Saloon and Bank of British North America) Hibben &amp; Carswell Stationers, the site of Victoria’s first Masonic Temple, is 5th from left</vt:lpstr>
      <vt:lpstr>Other Jewish Freemasons  At The Temple Beth Emanu-el Cornerstone Ceremony on 2 June 1863</vt:lpstr>
      <vt:lpstr>Judah Philip Davies (died September 1879, aged 58)</vt:lpstr>
      <vt:lpstr>Judah Philip Davies (died September 1879, aged 58)</vt:lpstr>
      <vt:lpstr>Judah Philip Davies (died September 1879, aged 58)</vt:lpstr>
      <vt:lpstr>Judah Philllip Davies was also a leading member of the I.O.O.F. This building at Fort and Wharf Streets contained the I.O.O.F. meeting rooms on the second floor between 1865 and 1879. It was designed by a Freemason, Richard Lewis.</vt:lpstr>
      <vt:lpstr>J.P. Davies &amp; Co.  maintained its business premises in this stone building at 1218 Wharf St.</vt:lpstr>
      <vt:lpstr>These iron support beams are interesting original architectural features of 1218 Wharf Street, formerly the business premises of J.P. Davies &amp; Co.</vt:lpstr>
      <vt:lpstr> Judah Philip Davies  family grave site Victoria Jewish Cemetery A January 1881 newspaper report indicates a 15 foot marble column, carved from Beaver Cove marble by Mortimer &amp; Reed, was placed on the granite base of this tomb. No sign of it remains.</vt:lpstr>
      <vt:lpstr>Joshua Phillip Davies  (1846 – 1903)</vt:lpstr>
      <vt:lpstr>Joshua Phillip Davies  (1846 – 1903)</vt:lpstr>
      <vt:lpstr>Joshua Philip Davies  (1846 – 1903)</vt:lpstr>
      <vt:lpstr>Henry Nathan, Jr. (1842 – 1914)</vt:lpstr>
      <vt:lpstr>Henry Nathan, Jr. (1842 – 1914)</vt:lpstr>
      <vt:lpstr>Henry Nathan, Jr. (1842 – 1914)</vt:lpstr>
      <vt:lpstr>British Colonist endorsement of Henry Nathan, Jr. Candidacy For Member of Parliament, February 1871</vt:lpstr>
      <vt:lpstr>Parliamentary Election Advertisement for Dr. John S. Helmcken and Harry Nathan, Jr. British Colonist, August 1871</vt:lpstr>
      <vt:lpstr>Henry Nathan Jr. and Amor De Cosmos</vt:lpstr>
      <vt:lpstr>Simon Leiser (9 April 1851 – 12 May 1917)</vt:lpstr>
      <vt:lpstr>The Leiser Building 522-524 Yates Street</vt:lpstr>
      <vt:lpstr>Simon Leiser &amp; Co. advertisement, 1895</vt:lpstr>
      <vt:lpstr>Simon Leiser &amp; Co. advertisement, 1895</vt:lpstr>
      <vt:lpstr>Simon Leiser &amp; Co. advertisement, 1898</vt:lpstr>
      <vt:lpstr>Simon Leiser &amp; Co. advertisement aimed at miners heading to the Klondike gold rush in 1898</vt:lpstr>
      <vt:lpstr>Simon Leiser &amp; Co. Advertisement, 1908</vt:lpstr>
      <vt:lpstr>Simon Leiser’s house, 1005 St. Charles St., Victoria. </vt:lpstr>
      <vt:lpstr>Simon Leiser (1851-1917)</vt:lpstr>
      <vt:lpstr>Simon Leiser (1851-1917)</vt:lpstr>
      <vt:lpstr>- Royal Theatre -  Simon Leiser was one of the leading members of the company formed to build this theatre in 1913.</vt:lpstr>
      <vt:lpstr>Simon Leiser  gave the keynote address on opening night for the Royal Theatre on 29 December 1913. The first performance at the theatre was the play “Kismet.”</vt:lpstr>
      <vt:lpstr>Royal Theatre A bust of Simon Leiser originally stood in the lobby entrance. It seems to have disappeared in the early 1970s. It might be a worthwhile project to replace it.</vt:lpstr>
      <vt:lpstr>Simon Leiser grave stone in Victoria Jewish Cemetery</vt:lpstr>
      <vt:lpstr>Moses Hamburger Simon Leiser’s business partner in Ladysmith, B.C.</vt:lpstr>
      <vt:lpstr>Moses Hamburger &amp; Simon Leiser Business Partnership in Wellington (now Ladysmith), 1894</vt:lpstr>
      <vt:lpstr>Moses Hamburger  1870- 21 April 1905</vt:lpstr>
      <vt:lpstr>Leiser and Hamburger family grave, Victoria Jewish Cemetery</vt:lpstr>
      <vt:lpstr>Gustav Leiser (1856-1896)</vt:lpstr>
      <vt:lpstr>Gustav and Max Leiser tomb Victoria Jewish Cemetery</vt:lpstr>
      <vt:lpstr>Gustav Leiser Grave Marker, Victoria Jewish Cemetery</vt:lpstr>
      <vt:lpstr>Max Leiser ( 1862-1935 )</vt:lpstr>
      <vt:lpstr>Pither &amp; Leiser advertisement, 1895</vt:lpstr>
      <vt:lpstr>Pither &amp; Leiser advertisement, 1899</vt:lpstr>
      <vt:lpstr>Pither &amp; Leiser</vt:lpstr>
      <vt:lpstr>Max Leiser </vt:lpstr>
      <vt:lpstr>Pither &amp; Leiser Max Leiser</vt:lpstr>
      <vt:lpstr>Slide 52</vt:lpstr>
      <vt:lpstr>Pither &amp; Leiser Max Leiser</vt:lpstr>
      <vt:lpstr>Pither &amp; Leiser Max Leiser</vt:lpstr>
      <vt:lpstr>Pither &amp; Leiser  was purchased in 1910 for over $1 million by the Guinness family of Guinness stout fame. Luke Pither retired to a farm in Saanich. Max Leiser became a real estate investor and developer.</vt:lpstr>
      <vt:lpstr>Max Leiser built this building at 899 Fort Street in 1911 -The original plans called for a three storey, 39 room brick building intended for use as stores and offices. The estimated construction cost was $25,000. </vt:lpstr>
      <vt:lpstr>Max Leiser </vt:lpstr>
      <vt:lpstr>Lewis Lewis (1828-1904)</vt:lpstr>
      <vt:lpstr>Lewis Lewis</vt:lpstr>
      <vt:lpstr>Lewis Lewis building during 2008 renovation</vt:lpstr>
      <vt:lpstr>Lewis Lewis</vt:lpstr>
      <vt:lpstr>Lewis Lewis</vt:lpstr>
      <vt:lpstr>Lewis Lewis</vt:lpstr>
      <vt:lpstr>Lewis Lewis</vt:lpstr>
      <vt:lpstr>Marcus Wolfe Past Grand Master (died November 1896, aged 51)</vt:lpstr>
      <vt:lpstr>Samuel Davies Schultz ( 1865 -1917)</vt:lpstr>
      <vt:lpstr>Isaac and David Oppenheimer</vt:lpstr>
      <vt:lpstr>Isaac and David Oppenheimer</vt:lpstr>
      <vt:lpstr>Ed Mallek</vt:lpstr>
      <vt:lpstr>The Victoria Jewish Cemetery Cat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 Prominent Jewish Freemasons In Victoria’s History</dc:title>
  <dc:creator>Mark Anderson</dc:creator>
  <cp:lastModifiedBy>Mark Anderson</cp:lastModifiedBy>
  <cp:revision>208</cp:revision>
  <dcterms:created xsi:type="dcterms:W3CDTF">2013-04-13T15:56:16Z</dcterms:created>
  <dcterms:modified xsi:type="dcterms:W3CDTF">2013-06-05T06:52:35Z</dcterms:modified>
</cp:coreProperties>
</file>